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</p:sldIdLst>
  <p:sldSz cx="13004800" cy="9753600"/>
  <p:notesSz cx="6858000" cy="9144000"/>
  <p:defaultTextStyle>
    <a:lvl1pPr algn="ctr" defTabSz="584200">
      <a:defRPr sz="3600">
        <a:latin typeface="+mn-lt"/>
        <a:ea typeface="+mn-ea"/>
        <a:cs typeface="+mn-cs"/>
        <a:sym typeface="Helvetica Light"/>
      </a:defRPr>
    </a:lvl1pPr>
    <a:lvl2pPr indent="228600" algn="ctr" defTabSz="584200">
      <a:defRPr sz="3600">
        <a:latin typeface="+mn-lt"/>
        <a:ea typeface="+mn-ea"/>
        <a:cs typeface="+mn-cs"/>
        <a:sym typeface="Helvetica Light"/>
      </a:defRPr>
    </a:lvl2pPr>
    <a:lvl3pPr indent="457200" algn="ctr" defTabSz="584200">
      <a:defRPr sz="3600">
        <a:latin typeface="+mn-lt"/>
        <a:ea typeface="+mn-ea"/>
        <a:cs typeface="+mn-cs"/>
        <a:sym typeface="Helvetica Light"/>
      </a:defRPr>
    </a:lvl3pPr>
    <a:lvl4pPr indent="685800" algn="ctr" defTabSz="584200">
      <a:defRPr sz="3600">
        <a:latin typeface="+mn-lt"/>
        <a:ea typeface="+mn-ea"/>
        <a:cs typeface="+mn-cs"/>
        <a:sym typeface="Helvetica Light"/>
      </a:defRPr>
    </a:lvl4pPr>
    <a:lvl5pPr indent="914400" algn="ctr" defTabSz="584200">
      <a:defRPr sz="3600">
        <a:latin typeface="+mn-lt"/>
        <a:ea typeface="+mn-ea"/>
        <a:cs typeface="+mn-cs"/>
        <a:sym typeface="Helvetica Light"/>
      </a:defRPr>
    </a:lvl5pPr>
    <a:lvl6pPr indent="1143000" algn="ctr" defTabSz="584200">
      <a:defRPr sz="3600">
        <a:latin typeface="+mn-lt"/>
        <a:ea typeface="+mn-ea"/>
        <a:cs typeface="+mn-cs"/>
        <a:sym typeface="Helvetica Light"/>
      </a:defRPr>
    </a:lvl6pPr>
    <a:lvl7pPr indent="1371600" algn="ctr" defTabSz="584200">
      <a:defRPr sz="3600">
        <a:latin typeface="+mn-lt"/>
        <a:ea typeface="+mn-ea"/>
        <a:cs typeface="+mn-cs"/>
        <a:sym typeface="Helvetica Light"/>
      </a:defRPr>
    </a:lvl7pPr>
    <a:lvl8pPr indent="1600200" algn="ctr" defTabSz="584200">
      <a:defRPr sz="3600">
        <a:latin typeface="+mn-lt"/>
        <a:ea typeface="+mn-ea"/>
        <a:cs typeface="+mn-cs"/>
        <a:sym typeface="Helvetica Light"/>
      </a:defRPr>
    </a:lvl8pPr>
    <a:lvl9pPr indent="1828800" algn="ctr" defTabSz="584200">
      <a:defRPr sz="3600">
        <a:latin typeface="+mn-lt"/>
        <a:ea typeface="+mn-ea"/>
        <a:cs typeface="+mn-cs"/>
        <a:sym typeface="Helvetica Light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00882B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85" d="100"/>
          <a:sy n="85" d="100"/>
        </p:scale>
        <p:origin x="-840" y="-112"/>
      </p:cViewPr>
      <p:guideLst>
        <p:guide orient="horz" pos="3072"/>
        <p:guide pos="409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notesMaster" Target="notesMasters/notesMaster1.xml"/><Relationship Id="rId35" Type="http://schemas.openxmlformats.org/officeDocument/2006/relationships/printerSettings" Target="printerSettings/printerSettings1.bin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viewProps" Target="viewProps.xml"/><Relationship Id="rId38" Type="http://schemas.openxmlformats.org/officeDocument/2006/relationships/theme" Target="theme/theme1.xml"/><Relationship Id="rId3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4" name="Shape 24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881584001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1pPr>
    <a:lvl2pPr indent="2286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2pPr>
    <a:lvl3pPr indent="4572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3pPr>
    <a:lvl4pPr indent="6858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4pPr>
    <a:lvl5pPr indent="9144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5pPr>
    <a:lvl6pPr indent="11430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6pPr>
    <a:lvl7pPr indent="13716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7pPr>
    <a:lvl8pPr indent="16002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8pPr>
    <a:lvl9pPr indent="18288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180" name="Shape 18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/>
            </a:pPr>
            <a:r>
              <a:rPr sz="1200"/>
              <a:t>Need to update with new / upcoming MN locations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72" name="Shape 27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/>
            </a:pPr>
            <a:r>
              <a:rPr sz="1200"/>
              <a:t>Need to update with new / upcoming MN locations and logos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Shape 383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384" name="Shape 38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/>
            </a:pPr>
            <a:r>
              <a:rPr sz="1200"/>
              <a:t>Need to update with new / upcoming MN locations and logos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Shape 504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505" name="Shape 50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12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/>
            </a:pPr>
            <a:r>
              <a:rPr sz="1200"/>
              <a:t>? Why not use existing standards csw, oai-pmh.  Issue is read and write.  Will enable some of these services down the road. Consistent set of rest interfaces across the spectrum of MN needs.  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Shape 589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590" name="Shape 59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lnSpc>
                <a:spcPct val="100000"/>
              </a:lnSpc>
              <a:defRPr sz="1800"/>
            </a:pPr>
            <a:r>
              <a:rPr sz="1200">
                <a:latin typeface="Calibri"/>
                <a:ea typeface="Calibri"/>
                <a:cs typeface="Calibri"/>
                <a:sym typeface="Calibri"/>
              </a:rPr>
              <a:t>Workshop activities</a:t>
            </a:r>
          </a:p>
          <a:p>
            <a:pPr lvl="0">
              <a:lnSpc>
                <a:spcPct val="100000"/>
              </a:lnSpc>
              <a:defRPr sz="1800"/>
            </a:pPr>
            <a:r>
              <a:rPr sz="1200">
                <a:latin typeface="Calibri"/>
                <a:ea typeface="Calibri"/>
                <a:cs typeface="Calibri"/>
                <a:sym typeface="Calibri"/>
              </a:rPr>
              <a:t>Online resources</a:t>
            </a:r>
          </a:p>
          <a:p>
            <a:pPr lvl="0">
              <a:lnSpc>
                <a:spcPct val="100000"/>
              </a:lnSpc>
              <a:defRPr sz="1800"/>
            </a:pPr>
            <a:r>
              <a:rPr sz="1200">
                <a:latin typeface="Calibri"/>
                <a:ea typeface="Calibri"/>
                <a:cs typeface="Calibri"/>
                <a:sym typeface="Calibri"/>
              </a:rPr>
              <a:t>Education modules</a:t>
            </a:r>
          </a:p>
          <a:p>
            <a:pPr lvl="0">
              <a:lnSpc>
                <a:spcPct val="100000"/>
              </a:lnSpc>
              <a:defRPr sz="1800"/>
            </a:pPr>
            <a:r>
              <a:rPr sz="1200">
                <a:latin typeface="Calibri"/>
                <a:ea typeface="Calibri"/>
                <a:cs typeface="Calibri"/>
                <a:sym typeface="Calibri"/>
              </a:rPr>
              <a:t>Summer internship program</a:t>
            </a:r>
          </a:p>
          <a:p>
            <a:pPr lvl="0">
              <a:lnSpc>
                <a:spcPct val="100000"/>
              </a:lnSpc>
              <a:defRPr sz="1800"/>
            </a:pPr>
            <a:r>
              <a:rPr sz="1200">
                <a:latin typeface="Calibri"/>
                <a:ea typeface="Calibri"/>
                <a:cs typeface="Calibri"/>
                <a:sym typeface="Calibri"/>
              </a:rPr>
              <a:t>Postdoctoral program</a:t>
            </a:r>
          </a:p>
          <a:p>
            <a:pPr lvl="0">
              <a:lnSpc>
                <a:spcPct val="100000"/>
              </a:lnSpc>
              <a:defRPr sz="1800"/>
            </a:pPr>
            <a:r>
              <a:rPr sz="1200">
                <a:latin typeface="Calibri"/>
                <a:ea typeface="Calibri"/>
                <a:cs typeface="Calibri"/>
                <a:sym typeface="Calibri"/>
              </a:rPr>
              <a:t>Direct support for 7 graduate students</a:t>
            </a:r>
          </a:p>
          <a:p>
            <a:pPr lvl="0">
              <a:lnSpc>
                <a:spcPct val="100000"/>
              </a:lnSpc>
              <a:defRPr sz="1800"/>
            </a:pPr>
            <a:r>
              <a:rPr sz="1200">
                <a:latin typeface="Calibri"/>
                <a:ea typeface="Calibri"/>
                <a:cs typeface="Calibri"/>
                <a:sym typeface="Calibri"/>
              </a:rPr>
              <a:t>Affiliated research and training of 17 graduate and 40+ undergraduate students, student interns</a:t>
            </a:r>
          </a:p>
          <a:p>
            <a:pPr lvl="0">
              <a:lnSpc>
                <a:spcPct val="100000"/>
              </a:lnSpc>
              <a:defRPr sz="1800"/>
            </a:pP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lvl="0">
              <a:lnSpc>
                <a:spcPct val="100000"/>
              </a:lnSpc>
              <a:defRPr sz="1800"/>
            </a:pP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lvl="0">
              <a:lnSpc>
                <a:spcPct val="100000"/>
              </a:lnSpc>
              <a:defRPr sz="1800"/>
            </a:pP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lvl="0">
              <a:lnSpc>
                <a:spcPct val="100000"/>
              </a:lnSpc>
              <a:defRPr sz="1800"/>
            </a:pPr>
            <a:r>
              <a:rPr sz="1200">
                <a:latin typeface="Calibri"/>
                <a:ea typeface="Calibri"/>
                <a:cs typeface="Calibri"/>
                <a:sym typeface="Calibri"/>
              </a:rPr>
              <a:t>Over 40 workshops in data management and related subjects</a:t>
            </a:r>
          </a:p>
          <a:p>
            <a:pPr lvl="0">
              <a:lnSpc>
                <a:spcPct val="100000"/>
              </a:lnSpc>
              <a:defRPr sz="1800"/>
            </a:pPr>
            <a:r>
              <a:rPr sz="1200">
                <a:latin typeface="Calibri"/>
                <a:ea typeface="Calibri"/>
                <a:cs typeface="Calibri"/>
                <a:sym typeface="Calibri"/>
              </a:rPr>
              <a:t>Events ranging from 20 to 200+ participants</a:t>
            </a:r>
          </a:p>
          <a:p>
            <a:pPr lvl="0">
              <a:lnSpc>
                <a:spcPct val="100000"/>
              </a:lnSpc>
              <a:defRPr sz="1800"/>
            </a:pPr>
            <a:r>
              <a:rPr sz="1200">
                <a:latin typeface="Calibri"/>
                <a:ea typeface="Calibri"/>
                <a:cs typeface="Calibri"/>
                <a:sym typeface="Calibri"/>
              </a:rPr>
              <a:t>Over 2,000 individuals reached</a:t>
            </a:r>
          </a:p>
          <a:p>
            <a:pPr lvl="0">
              <a:lnSpc>
                <a:spcPct val="100000"/>
              </a:lnSpc>
              <a:defRPr sz="1800"/>
            </a:pPr>
            <a:r>
              <a:rPr sz="1200">
                <a:latin typeface="Calibri"/>
                <a:ea typeface="Calibri"/>
                <a:cs typeface="Calibri"/>
                <a:sym typeface="Calibri"/>
              </a:rPr>
              <a:t>Example Targeted Workshops:</a:t>
            </a:r>
          </a:p>
          <a:p>
            <a:pPr lvl="2" indent="914400">
              <a:lnSpc>
                <a:spcPct val="100000"/>
              </a:lnSpc>
              <a:defRPr sz="1800"/>
            </a:pPr>
            <a:r>
              <a:rPr sz="1200">
                <a:latin typeface="Calibri"/>
                <a:ea typeface="Calibri"/>
                <a:cs typeface="Calibri"/>
                <a:sym typeface="Calibri"/>
              </a:rPr>
              <a:t>Data Management short course</a:t>
            </a:r>
          </a:p>
          <a:p>
            <a:pPr lvl="2" indent="914400">
              <a:lnSpc>
                <a:spcPct val="100000"/>
              </a:lnSpc>
              <a:defRPr sz="1800"/>
            </a:pPr>
            <a:r>
              <a:rPr sz="1200">
                <a:latin typeface="Calibri"/>
                <a:ea typeface="Calibri"/>
                <a:cs typeface="Calibri"/>
                <a:sym typeface="Calibri"/>
              </a:rPr>
              <a:t>Implementation of a DataONE MN software stack</a:t>
            </a:r>
          </a:p>
          <a:p>
            <a:pPr lvl="2" indent="914400">
              <a:lnSpc>
                <a:spcPct val="100000"/>
              </a:lnSpc>
              <a:defRPr sz="1800"/>
            </a:pP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lvl="0" defTabSz="914400">
              <a:lnSpc>
                <a:spcPct val="100000"/>
              </a:lnSpc>
              <a:defRPr sz="1800"/>
            </a:pPr>
            <a:r>
              <a:rPr sz="1200">
                <a:latin typeface="Calibri"/>
                <a:ea typeface="Calibri"/>
                <a:cs typeface="Calibri"/>
                <a:sym typeface="Calibri"/>
              </a:rPr>
              <a:t>Current Postdocs</a:t>
            </a:r>
          </a:p>
          <a:p>
            <a:pPr marL="676275" lvl="0" indent="-225425">
              <a:lnSpc>
                <a:spcPct val="100000"/>
              </a:lnSpc>
              <a:buSzPct val="100000"/>
              <a:buFont typeface="Arial"/>
              <a:buChar char="•"/>
              <a:defRPr sz="1800"/>
            </a:pPr>
            <a:r>
              <a:rPr sz="1200">
                <a:latin typeface="Calibri"/>
                <a:ea typeface="Calibri"/>
                <a:cs typeface="Calibri"/>
                <a:sym typeface="Calibri"/>
              </a:rPr>
              <a:t>Stacy Rebich Hespanha  (CE)</a:t>
            </a:r>
          </a:p>
          <a:p>
            <a:pPr marL="676275" lvl="0" indent="-225425">
              <a:lnSpc>
                <a:spcPct val="100000"/>
              </a:lnSpc>
              <a:buSzPct val="100000"/>
              <a:buFont typeface="Arial"/>
              <a:buChar char="•"/>
              <a:defRPr sz="1800"/>
            </a:pPr>
            <a:r>
              <a:rPr sz="1200">
                <a:latin typeface="Calibri"/>
                <a:ea typeface="Calibri"/>
                <a:cs typeface="Calibri"/>
                <a:sym typeface="Calibri"/>
              </a:rPr>
              <a:t>Miriam Davis (CE)</a:t>
            </a:r>
          </a:p>
          <a:p>
            <a:pPr marL="676275" lvl="0" indent="-225425">
              <a:lnSpc>
                <a:spcPct val="100000"/>
              </a:lnSpc>
              <a:buSzPct val="100000"/>
              <a:buFont typeface="Arial"/>
              <a:buChar char="•"/>
              <a:defRPr sz="1800"/>
            </a:pPr>
            <a:r>
              <a:rPr sz="1200">
                <a:latin typeface="Calibri"/>
                <a:ea typeface="Calibri"/>
                <a:cs typeface="Calibri"/>
                <a:sym typeface="Calibri"/>
              </a:rPr>
              <a:t>Andrea Wiggins  (CE)</a:t>
            </a:r>
          </a:p>
          <a:p>
            <a:pPr marL="676275" lvl="0" indent="-225425">
              <a:lnSpc>
                <a:spcPct val="100000"/>
              </a:lnSpc>
              <a:buSzPct val="100000"/>
              <a:buFont typeface="Arial"/>
              <a:buChar char="•"/>
              <a:defRPr sz="1800"/>
            </a:pPr>
            <a:r>
              <a:rPr sz="1200">
                <a:latin typeface="Calibri"/>
                <a:ea typeface="Calibri"/>
                <a:cs typeface="Calibri"/>
                <a:sym typeface="Calibri"/>
              </a:rPr>
              <a:t>Patrice Seyed  (CI)</a:t>
            </a:r>
          </a:p>
          <a:p>
            <a:pPr marL="676275" lvl="0" indent="-225425">
              <a:lnSpc>
                <a:spcPct val="100000"/>
              </a:lnSpc>
              <a:buSzPct val="100000"/>
              <a:buFont typeface="Arial"/>
              <a:buChar char="•"/>
              <a:defRPr sz="1800"/>
            </a:pPr>
            <a:r>
              <a:rPr sz="1200">
                <a:latin typeface="Calibri"/>
                <a:ea typeface="Calibri"/>
                <a:cs typeface="Calibri"/>
                <a:sym typeface="Calibri"/>
              </a:rPr>
              <a:t>Victor Cuevas  (CI)</a:t>
            </a:r>
          </a:p>
          <a:p>
            <a:pPr marL="676275" lvl="0" indent="-225425">
              <a:lnSpc>
                <a:spcPct val="100000"/>
              </a:lnSpc>
              <a:buSzPct val="100000"/>
              <a:buFont typeface="Arial"/>
              <a:buChar char="•"/>
              <a:defRPr sz="1800"/>
            </a:pPr>
            <a:r>
              <a:rPr sz="1200">
                <a:latin typeface="Calibri"/>
                <a:ea typeface="Calibri"/>
                <a:cs typeface="Calibri"/>
                <a:sym typeface="Calibri"/>
              </a:rPr>
              <a:t>Aritra Dasgupta (CI)</a:t>
            </a:r>
          </a:p>
          <a:p>
            <a:pPr lvl="0" indent="450850">
              <a:lnSpc>
                <a:spcPct val="100000"/>
              </a:lnSpc>
              <a:defRPr sz="1800"/>
            </a:pP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lvl="0">
              <a:lnSpc>
                <a:spcPct val="100000"/>
              </a:lnSpc>
              <a:defRPr sz="1800"/>
            </a:pPr>
            <a:r>
              <a:rPr sz="1200">
                <a:latin typeface="Calibri"/>
                <a:ea typeface="Calibri"/>
                <a:cs typeface="Calibri"/>
                <a:sym typeface="Calibri"/>
              </a:rPr>
              <a:t>Previous Postdocs</a:t>
            </a:r>
          </a:p>
          <a:p>
            <a:pPr marL="225425" lvl="0" indent="225425">
              <a:lnSpc>
                <a:spcPct val="100000"/>
              </a:lnSpc>
              <a:defRPr sz="1800"/>
            </a:pPr>
            <a:r>
              <a:rPr sz="1200">
                <a:latin typeface="Calibri"/>
                <a:ea typeface="Calibri"/>
                <a:cs typeface="Calibri"/>
                <a:sym typeface="Calibri"/>
              </a:rPr>
              <a:t>Kimberly Douglass - Faculty, University of Tennessee</a:t>
            </a:r>
          </a:p>
          <a:p>
            <a:pPr marL="225425" lvl="0" indent="225425">
              <a:lnSpc>
                <a:spcPct val="100000"/>
              </a:lnSpc>
              <a:defRPr sz="1800"/>
            </a:pPr>
            <a:r>
              <a:rPr sz="1200">
                <a:latin typeface="Calibri"/>
                <a:ea typeface="Calibri"/>
                <a:cs typeface="Calibri"/>
                <a:sym typeface="Calibri"/>
              </a:rPr>
              <a:t>Carly Strasser - Project Manager, California Digital Library</a:t>
            </a:r>
          </a:p>
          <a:p>
            <a:pPr marL="225425" lvl="0" indent="225425">
              <a:lnSpc>
                <a:spcPct val="100000"/>
              </a:lnSpc>
              <a:defRPr sz="1800"/>
            </a:pPr>
            <a:r>
              <a:rPr sz="1200">
                <a:latin typeface="Calibri"/>
                <a:ea typeface="Calibri"/>
                <a:cs typeface="Calibri"/>
                <a:sym typeface="Calibri"/>
              </a:rPr>
              <a:t>Heather Piwowar - Founder, ImpactStory</a:t>
            </a:r>
          </a:p>
          <a:p>
            <a:pPr marL="225425" lvl="0" indent="225425">
              <a:lnSpc>
                <a:spcPct val="100000"/>
              </a:lnSpc>
              <a:defRPr sz="1800"/>
            </a:pPr>
            <a:r>
              <a:rPr sz="1200">
                <a:latin typeface="Calibri"/>
                <a:ea typeface="Calibri"/>
                <a:cs typeface="Calibri"/>
                <a:sym typeface="Calibri"/>
              </a:rPr>
              <a:t>DeWayne Branch - Postdoc, Purdue University</a:t>
            </a:r>
          </a:p>
          <a:p>
            <a:pPr marL="225425" lvl="0" indent="225425">
              <a:lnSpc>
                <a:spcPct val="100000"/>
              </a:lnSpc>
              <a:defRPr sz="1800"/>
            </a:pP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lvl="0">
              <a:lnSpc>
                <a:spcPct val="100000"/>
              </a:lnSpc>
              <a:defRPr sz="1800"/>
            </a:pPr>
            <a:r>
              <a:rPr sz="1200">
                <a:latin typeface="Calibri"/>
                <a:ea typeface="Calibri"/>
                <a:cs typeface="Calibri"/>
                <a:sym typeface="Calibri"/>
              </a:rPr>
              <a:t>Direct support for 7 graduate students</a:t>
            </a:r>
          </a:p>
          <a:p>
            <a:pPr lvl="0">
              <a:lnSpc>
                <a:spcPct val="100000"/>
              </a:lnSpc>
              <a:defRPr sz="1800"/>
            </a:pPr>
            <a:r>
              <a:rPr sz="1200">
                <a:latin typeface="Calibri"/>
                <a:ea typeface="Calibri"/>
                <a:cs typeface="Calibri"/>
                <a:sym typeface="Calibri"/>
              </a:rPr>
              <a:t> Affiliated research and training of 17 graduate and 40+ undergraduate students</a:t>
            </a:r>
          </a:p>
          <a:p>
            <a:pPr marL="457200" lvl="1" indent="-103187">
              <a:lnSpc>
                <a:spcPct val="100000"/>
              </a:lnSpc>
              <a:defRPr sz="1800"/>
            </a:pPr>
            <a:r>
              <a:rPr sz="1200">
                <a:latin typeface="Calibri"/>
                <a:ea typeface="Calibri"/>
                <a:cs typeface="Calibri"/>
                <a:sym typeface="Calibri"/>
              </a:rPr>
              <a:t>IMLS Data Curation Education in Research Centers Program</a:t>
            </a:r>
          </a:p>
          <a:p>
            <a:pPr marL="457200" lvl="1" indent="-103187">
              <a:lnSpc>
                <a:spcPct val="100000"/>
              </a:lnSpc>
              <a:defRPr sz="1800"/>
            </a:pPr>
            <a:r>
              <a:rPr sz="1200">
                <a:latin typeface="Calibri"/>
                <a:ea typeface="Calibri"/>
                <a:cs typeface="Calibri"/>
                <a:sym typeface="Calibri"/>
              </a:rPr>
              <a:t>IMLS SciData </a:t>
            </a:r>
          </a:p>
          <a:p>
            <a:pPr marL="457200" lvl="1" indent="-103187">
              <a:lnSpc>
                <a:spcPct val="100000"/>
              </a:lnSpc>
              <a:defRPr sz="1800"/>
            </a:pPr>
            <a:r>
              <a:rPr sz="1200">
                <a:latin typeface="Calibri"/>
                <a:ea typeface="Calibri"/>
                <a:cs typeface="Calibri"/>
                <a:sym typeface="Calibri"/>
              </a:rPr>
              <a:t>IMLS ScienceLinks</a:t>
            </a:r>
            <a:r>
              <a:rPr sz="1200" baseline="30000">
                <a:latin typeface="Calibri"/>
                <a:ea typeface="Calibri"/>
                <a:cs typeface="Calibri"/>
                <a:sym typeface="Calibri"/>
              </a:rPr>
              <a:t>2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marL="457200" lvl="1" indent="-103187">
              <a:lnSpc>
                <a:spcPct val="100000"/>
              </a:lnSpc>
              <a:defRPr sz="1800"/>
            </a:pPr>
            <a:endParaRPr sz="1200" baseline="30000">
              <a:latin typeface="Calibri"/>
              <a:ea typeface="Calibri"/>
              <a:cs typeface="Calibri"/>
              <a:sym typeface="Calibri"/>
            </a:endParaRPr>
          </a:p>
          <a:p>
            <a:pPr lvl="0">
              <a:lnSpc>
                <a:spcPct val="100000"/>
              </a:lnSpc>
              <a:defRPr sz="1800"/>
            </a:pPr>
            <a:r>
              <a:rPr sz="1200">
                <a:latin typeface="Calibri"/>
                <a:ea typeface="Calibri"/>
                <a:cs typeface="Calibri"/>
                <a:sym typeface="Calibri"/>
              </a:rPr>
              <a:t>2009 – 4 interns</a:t>
            </a:r>
          </a:p>
          <a:p>
            <a:pPr lvl="0">
              <a:lnSpc>
                <a:spcPct val="100000"/>
              </a:lnSpc>
              <a:defRPr sz="1800"/>
            </a:pPr>
            <a:r>
              <a:rPr sz="1200">
                <a:latin typeface="Calibri"/>
                <a:ea typeface="Calibri"/>
                <a:cs typeface="Calibri"/>
                <a:sym typeface="Calibri"/>
              </a:rPr>
              <a:t>2010 – 4 interns</a:t>
            </a:r>
          </a:p>
          <a:p>
            <a:pPr lvl="0">
              <a:lnSpc>
                <a:spcPct val="100000"/>
              </a:lnSpc>
              <a:defRPr sz="1800"/>
            </a:pPr>
            <a:r>
              <a:rPr sz="1200">
                <a:latin typeface="Calibri"/>
                <a:ea typeface="Calibri"/>
                <a:cs typeface="Calibri"/>
                <a:sym typeface="Calibri"/>
              </a:rPr>
              <a:t>2011 – 8 interns</a:t>
            </a:r>
          </a:p>
          <a:p>
            <a:pPr lvl="0">
              <a:lnSpc>
                <a:spcPct val="100000"/>
              </a:lnSpc>
              <a:defRPr sz="1800"/>
            </a:pPr>
            <a:r>
              <a:rPr sz="1200">
                <a:latin typeface="Calibri"/>
                <a:ea typeface="Calibri"/>
                <a:cs typeface="Calibri"/>
                <a:sym typeface="Calibri"/>
              </a:rPr>
              <a:t>2012 – 6 interns</a:t>
            </a:r>
          </a:p>
          <a:p>
            <a:pPr lvl="0">
              <a:lnSpc>
                <a:spcPct val="100000"/>
              </a:lnSpc>
              <a:defRPr sz="1800"/>
            </a:pPr>
            <a:r>
              <a:rPr sz="1200">
                <a:latin typeface="Calibri"/>
                <a:ea typeface="Calibri"/>
                <a:cs typeface="Calibri"/>
                <a:sym typeface="Calibri"/>
              </a:rPr>
              <a:t>2013 – 8 opportunities</a:t>
            </a:r>
          </a:p>
          <a:p>
            <a:pPr marL="457200" lvl="1" indent="-103187">
              <a:lnSpc>
                <a:spcPct val="100000"/>
              </a:lnSpc>
              <a:defRPr sz="1800"/>
            </a:pPr>
            <a:endParaRPr sz="1200" baseline="30000">
              <a:latin typeface="Calibri"/>
              <a:ea typeface="Calibri"/>
              <a:cs typeface="Calibri"/>
              <a:sym typeface="Calibri"/>
            </a:endParaRPr>
          </a:p>
          <a:p>
            <a:pPr marL="225425" lvl="0" indent="225425">
              <a:lnSpc>
                <a:spcPct val="100000"/>
              </a:lnSpc>
              <a:defRPr sz="1800"/>
            </a:pP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lvl="2" indent="914400">
              <a:lnSpc>
                <a:spcPct val="100000"/>
              </a:lnSpc>
              <a:defRPr sz="1800"/>
            </a:pP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lvl="0">
              <a:lnSpc>
                <a:spcPct val="100000"/>
              </a:lnSpc>
              <a:defRPr sz="1800"/>
            </a:pP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lvl="0">
              <a:lnSpc>
                <a:spcPct val="100000"/>
              </a:lnSpc>
              <a:defRPr sz="1800"/>
            </a:pP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ataONE -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5600">
                <a:solidFill>
                  <a:srgbClr val="1A7385"/>
                </a:solidFill>
                <a:uFill>
                  <a:solidFill>
                    <a:srgbClr val="1A7385"/>
                  </a:solidFill>
                </a:uFill>
              </a:rPr>
              <a:t>Title Text</a:t>
            </a:r>
          </a:p>
        </p:txBody>
      </p:sp>
      <p:sp>
        <p:nvSpPr>
          <p:cNvPr id="8" name="Shape 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ataONE -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ataONE - 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ataONE - 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2pPr marL="889000" indent="-444500">
              <a:defRPr sz="3600" b="0"/>
            </a:lvl2pPr>
            <a:lvl3pPr marL="1333500" indent="-444500">
              <a:defRPr sz="3200" b="0"/>
            </a:lvl3pPr>
            <a:lvl4pPr marL="1778000" indent="-444500">
              <a:defRPr sz="2800" b="0" i="1"/>
            </a:lvl4pPr>
            <a:lvl5pPr marL="2222500" indent="-444500">
              <a:defRPr sz="2800" b="0" i="1"/>
            </a:lvl5pPr>
          </a:lstStyle>
          <a:p>
            <a:pPr lvl="0">
              <a:defRPr sz="1800" b="0">
                <a:solidFill>
                  <a:srgbClr val="000000"/>
                </a:solidFill>
                <a:uFillTx/>
              </a:defRPr>
            </a:pPr>
            <a:r>
              <a:rPr sz="4200" b="1">
                <a:solidFill>
                  <a:srgbClr val="205570"/>
                </a:solidFill>
                <a:uFill>
                  <a:solidFill>
                    <a:srgbClr val="205570"/>
                  </a:solidFill>
                </a:u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3600">
                <a:solidFill>
                  <a:srgbClr val="205570"/>
                </a:solidFill>
                <a:uFill>
                  <a:solidFill>
                    <a:srgbClr val="205570"/>
                  </a:solidFill>
                </a:u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uFillTx/>
              </a:defRPr>
            </a:pPr>
            <a:r>
              <a:rPr sz="3200">
                <a:solidFill>
                  <a:srgbClr val="205570"/>
                </a:solidFill>
                <a:uFill>
                  <a:solidFill>
                    <a:srgbClr val="205570"/>
                  </a:solidFill>
                </a:uFill>
              </a:rPr>
              <a:t>Body Level Three</a:t>
            </a:r>
          </a:p>
          <a:p>
            <a:pPr lvl="3">
              <a:defRPr sz="1800" i="0">
                <a:solidFill>
                  <a:srgbClr val="000000"/>
                </a:solidFill>
                <a:uFillTx/>
              </a:defRPr>
            </a:pPr>
            <a:r>
              <a:rPr sz="2800" i="1">
                <a:solidFill>
                  <a:srgbClr val="205570"/>
                </a:solidFill>
                <a:uFill>
                  <a:solidFill>
                    <a:srgbClr val="205570"/>
                  </a:solidFill>
                </a:uFill>
              </a:rPr>
              <a:t>Body Level Four</a:t>
            </a:r>
          </a:p>
          <a:p>
            <a:pPr lvl="4">
              <a:defRPr sz="1800" i="0">
                <a:solidFill>
                  <a:srgbClr val="000000"/>
                </a:solidFill>
                <a:uFillTx/>
              </a:defRPr>
            </a:pPr>
            <a:r>
              <a:rPr sz="2800" i="1">
                <a:solidFill>
                  <a:srgbClr val="205570"/>
                </a:solidFill>
                <a:uFill>
                  <a:solidFill>
                    <a:srgbClr val="205570"/>
                  </a:solidFill>
                </a:uFill>
              </a:rPr>
              <a:t>Body Level Five</a:t>
            </a:r>
          </a:p>
        </p:txBody>
      </p:sp>
      <p:sp>
        <p:nvSpPr>
          <p:cNvPr id="14" name="Shape 1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5600">
                <a:solidFill>
                  <a:srgbClr val="1A7385"/>
                </a:solidFill>
                <a:uFill>
                  <a:solidFill>
                    <a:srgbClr val="1A7385"/>
                  </a:solidFill>
                </a:uFill>
              </a:rPr>
              <a:t>Title Text</a:t>
            </a:r>
          </a:p>
        </p:txBody>
      </p:sp>
      <p:sp>
        <p:nvSpPr>
          <p:cNvPr id="15" name="Shape 1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ataONE - Bullets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2pPr marL="889000" indent="-444500">
              <a:defRPr sz="3600" b="0"/>
            </a:lvl2pPr>
            <a:lvl3pPr marL="1333500" indent="-444500">
              <a:defRPr sz="3200" b="0"/>
            </a:lvl3pPr>
            <a:lvl4pPr marL="1778000" indent="-444500">
              <a:defRPr sz="2800" b="0" i="1"/>
            </a:lvl4pPr>
            <a:lvl5pPr marL="2222500" indent="-444500">
              <a:defRPr sz="2800" b="0" i="1"/>
            </a:lvl5pPr>
          </a:lstStyle>
          <a:p>
            <a:pPr lvl="0">
              <a:defRPr sz="1800" b="0">
                <a:solidFill>
                  <a:srgbClr val="000000"/>
                </a:solidFill>
                <a:uFillTx/>
              </a:defRPr>
            </a:pPr>
            <a:r>
              <a:rPr sz="4200" b="1">
                <a:solidFill>
                  <a:srgbClr val="205570"/>
                </a:solidFill>
                <a:uFill>
                  <a:solidFill>
                    <a:srgbClr val="205570"/>
                  </a:solidFill>
                </a:u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3600">
                <a:solidFill>
                  <a:srgbClr val="205570"/>
                </a:solidFill>
                <a:uFill>
                  <a:solidFill>
                    <a:srgbClr val="205570"/>
                  </a:solidFill>
                </a:u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uFillTx/>
              </a:defRPr>
            </a:pPr>
            <a:r>
              <a:rPr sz="3200">
                <a:solidFill>
                  <a:srgbClr val="205570"/>
                </a:solidFill>
                <a:uFill>
                  <a:solidFill>
                    <a:srgbClr val="205570"/>
                  </a:solidFill>
                </a:uFill>
              </a:rPr>
              <a:t>Body Level Three</a:t>
            </a:r>
          </a:p>
          <a:p>
            <a:pPr lvl="3">
              <a:defRPr sz="1800" i="0">
                <a:solidFill>
                  <a:srgbClr val="000000"/>
                </a:solidFill>
                <a:uFillTx/>
              </a:defRPr>
            </a:pPr>
            <a:r>
              <a:rPr sz="2800" i="1">
                <a:solidFill>
                  <a:srgbClr val="205570"/>
                </a:solidFill>
                <a:uFill>
                  <a:solidFill>
                    <a:srgbClr val="205570"/>
                  </a:solidFill>
                </a:uFill>
              </a:rPr>
              <a:t>Body Level Four</a:t>
            </a:r>
          </a:p>
          <a:p>
            <a:pPr lvl="4">
              <a:defRPr sz="1800" i="0">
                <a:solidFill>
                  <a:srgbClr val="000000"/>
                </a:solidFill>
                <a:uFillTx/>
              </a:defRPr>
            </a:pPr>
            <a:r>
              <a:rPr sz="2800" i="1">
                <a:solidFill>
                  <a:srgbClr val="205570"/>
                </a:solidFill>
                <a:uFill>
                  <a:solidFill>
                    <a:srgbClr val="205570"/>
                  </a:solidFill>
                </a:uFill>
              </a:rPr>
              <a:t>Body Level Five</a:t>
            </a:r>
          </a:p>
        </p:txBody>
      </p:sp>
      <p:sp>
        <p:nvSpPr>
          <p:cNvPr id="18" name="Shape 1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efault -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/>
          </p:cNvSpPr>
          <p:nvPr>
            <p:ph type="title"/>
          </p:nvPr>
        </p:nvSpPr>
        <p:spPr>
          <a:xfrm>
            <a:off x="977900" y="1039229"/>
            <a:ext cx="11049000" cy="2090703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205570"/>
                </a:solidFill>
                <a:uFill>
                  <a:solidFill>
                    <a:srgbClr val="205570"/>
                  </a:solidFill>
                </a:uFill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  <a:uFillTx/>
              </a:defRPr>
            </a:pPr>
            <a:r>
              <a:rPr sz="5600" b="1">
                <a:solidFill>
                  <a:srgbClr val="205570"/>
                </a:solidFill>
                <a:uFill>
                  <a:solidFill>
                    <a:srgbClr val="205570"/>
                  </a:solidFill>
                </a:uFill>
              </a:rPr>
              <a:t>Title Text</a:t>
            </a:r>
          </a:p>
        </p:txBody>
      </p:sp>
      <p:sp>
        <p:nvSpPr>
          <p:cNvPr id="21" name="Shape 21"/>
          <p:cNvSpPr>
            <a:spLocks noGrp="1"/>
          </p:cNvSpPr>
          <p:nvPr>
            <p:ph type="body" idx="1"/>
          </p:nvPr>
        </p:nvSpPr>
        <p:spPr>
          <a:xfrm>
            <a:off x="977900" y="3340380"/>
            <a:ext cx="6934200" cy="2794001"/>
          </a:xfrm>
          <a:prstGeom prst="rect">
            <a:avLst/>
          </a:prstGeom>
          <a:ln>
            <a:round/>
          </a:ln>
        </p:spPr>
        <p:txBody>
          <a:bodyPr lIns="38100" tIns="38100" rIns="38100" bIns="38100"/>
          <a:lstStyle>
            <a:lvl1pPr marL="0" indent="0">
              <a:buClr>
                <a:srgbClr val="515151"/>
              </a:buClr>
              <a:buSzTx/>
              <a:buFont typeface="Arial"/>
              <a:buNone/>
              <a:defRPr sz="3600" b="0">
                <a:solidFill>
                  <a:srgbClr val="515151"/>
                </a:solidFill>
                <a:uFill>
                  <a:solidFill>
                    <a:srgbClr val="515151"/>
                  </a:solidFill>
                </a:uFill>
              </a:defRPr>
            </a:lvl1pPr>
            <a:lvl2pPr marL="647700" indent="0" algn="ctr">
              <a:buClr>
                <a:srgbClr val="9A9A9A"/>
              </a:buClr>
              <a:buSzTx/>
              <a:buFont typeface="Arial"/>
              <a:buNone/>
              <a:defRPr sz="3400" b="0">
                <a:solidFill>
                  <a:srgbClr val="9A9A9A"/>
                </a:solidFill>
                <a:uFill>
                  <a:solidFill>
                    <a:srgbClr val="9A9A9A"/>
                  </a:solidFill>
                </a:uFill>
              </a:defRPr>
            </a:lvl2pPr>
            <a:lvl3pPr marL="1295400" indent="0" algn="ctr">
              <a:spcBef>
                <a:spcPts val="700"/>
              </a:spcBef>
              <a:buClr>
                <a:srgbClr val="9A9A9A"/>
              </a:buClr>
              <a:buSzTx/>
              <a:buFont typeface="Arial"/>
              <a:buNone/>
              <a:defRPr sz="3000" b="0">
                <a:solidFill>
                  <a:srgbClr val="9A9A9A"/>
                </a:solidFill>
                <a:uFill>
                  <a:solidFill>
                    <a:srgbClr val="9A9A9A"/>
                  </a:solidFill>
                </a:uFill>
              </a:defRPr>
            </a:lvl3pPr>
            <a:lvl4pPr marL="1955800" indent="0" algn="ctr">
              <a:spcBef>
                <a:spcPts val="600"/>
              </a:spcBef>
              <a:buClr>
                <a:srgbClr val="9A9A9A"/>
              </a:buClr>
              <a:buSzTx/>
              <a:buFont typeface="Arial"/>
              <a:buNone/>
              <a:defRPr sz="2800" b="0" i="1">
                <a:solidFill>
                  <a:srgbClr val="9A9A9A"/>
                </a:solidFill>
                <a:uFill>
                  <a:solidFill>
                    <a:srgbClr val="9A9A9A"/>
                  </a:solidFill>
                </a:uFill>
              </a:defRPr>
            </a:lvl4pPr>
            <a:lvl5pPr marL="2603500" indent="0" algn="ctr">
              <a:spcBef>
                <a:spcPts val="600"/>
              </a:spcBef>
              <a:buClr>
                <a:srgbClr val="9A9A9A"/>
              </a:buClr>
              <a:buSzTx/>
              <a:buFont typeface="Arial"/>
              <a:buNone/>
              <a:defRPr sz="2800" b="0" i="1">
                <a:solidFill>
                  <a:srgbClr val="9A9A9A"/>
                </a:solidFill>
                <a:uFill>
                  <a:solidFill>
                    <a:srgbClr val="9A9A9A"/>
                  </a:solidFill>
                </a:uFill>
              </a:defRPr>
            </a:lvl5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3600">
                <a:solidFill>
                  <a:srgbClr val="515151"/>
                </a:solidFill>
                <a:uFill>
                  <a:solidFill>
                    <a:srgbClr val="515151"/>
                  </a:solidFill>
                </a:u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3400">
                <a:solidFill>
                  <a:srgbClr val="9A9A9A"/>
                </a:solidFill>
                <a:uFill>
                  <a:solidFill>
                    <a:srgbClr val="9A9A9A"/>
                  </a:solidFill>
                </a:u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uFillTx/>
              </a:defRPr>
            </a:pPr>
            <a:r>
              <a:rPr sz="3000">
                <a:solidFill>
                  <a:srgbClr val="9A9A9A"/>
                </a:solidFill>
                <a:uFill>
                  <a:solidFill>
                    <a:srgbClr val="9A9A9A"/>
                  </a:solidFill>
                </a:uFill>
              </a:rPr>
              <a:t>Body Level Three</a:t>
            </a:r>
          </a:p>
          <a:p>
            <a:pPr lvl="3">
              <a:defRPr sz="1800" i="0">
                <a:solidFill>
                  <a:srgbClr val="000000"/>
                </a:solidFill>
                <a:uFillTx/>
              </a:defRPr>
            </a:pPr>
            <a:r>
              <a:rPr sz="2800" i="1">
                <a:solidFill>
                  <a:srgbClr val="9A9A9A"/>
                </a:solidFill>
                <a:uFill>
                  <a:solidFill>
                    <a:srgbClr val="9A9A9A"/>
                  </a:solidFill>
                </a:uFill>
              </a:rPr>
              <a:t>Body Level Four</a:t>
            </a:r>
          </a:p>
          <a:p>
            <a:pPr lvl="4">
              <a:defRPr sz="1800" i="0">
                <a:solidFill>
                  <a:srgbClr val="000000"/>
                </a:solidFill>
                <a:uFillTx/>
              </a:defRPr>
            </a:pPr>
            <a:r>
              <a:rPr sz="2800" i="1">
                <a:solidFill>
                  <a:srgbClr val="9A9A9A"/>
                </a:solidFill>
                <a:uFill>
                  <a:solidFill>
                    <a:srgbClr val="9A9A9A"/>
                  </a:solidFill>
                </a:uFill>
              </a:rPr>
              <a:t>Body Level Five</a:t>
            </a:r>
          </a:p>
        </p:txBody>
      </p:sp>
      <p:sp>
        <p:nvSpPr>
          <p:cNvPr id="22" name="Shape 2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36000">
              <a:srgbClr val="FFFFFF"/>
            </a:gs>
            <a:gs pos="100000">
              <a:srgbClr val="E2EFF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body" idx="1"/>
          </p:nvPr>
        </p:nvSpPr>
        <p:spPr>
          <a:xfrm>
            <a:off x="647700" y="2273300"/>
            <a:ext cx="11709400" cy="7480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2pPr marL="889000" indent="-444500">
              <a:defRPr sz="3600" b="0"/>
            </a:lvl2pPr>
            <a:lvl3pPr marL="1333500" indent="-444500">
              <a:defRPr sz="3200" b="0"/>
            </a:lvl3pPr>
            <a:lvl4pPr marL="1778000" indent="-444500">
              <a:defRPr sz="2800" b="0" i="1"/>
            </a:lvl4pPr>
            <a:lvl5pPr marL="2222500" indent="-444500">
              <a:defRPr sz="2800" b="0" i="1"/>
            </a:lvl5pPr>
          </a:lstStyle>
          <a:p>
            <a:pPr lvl="0">
              <a:defRPr sz="1800" b="0">
                <a:solidFill>
                  <a:srgbClr val="000000"/>
                </a:solidFill>
                <a:uFillTx/>
              </a:defRPr>
            </a:pPr>
            <a:r>
              <a:rPr sz="4200" b="1">
                <a:solidFill>
                  <a:srgbClr val="205570"/>
                </a:solidFill>
                <a:uFill>
                  <a:solidFill>
                    <a:srgbClr val="205570"/>
                  </a:solidFill>
                </a:u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3600">
                <a:solidFill>
                  <a:srgbClr val="205570"/>
                </a:solidFill>
                <a:uFill>
                  <a:solidFill>
                    <a:srgbClr val="205570"/>
                  </a:solidFill>
                </a:u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uFillTx/>
              </a:defRPr>
            </a:pPr>
            <a:r>
              <a:rPr sz="3200">
                <a:solidFill>
                  <a:srgbClr val="205570"/>
                </a:solidFill>
                <a:uFill>
                  <a:solidFill>
                    <a:srgbClr val="205570"/>
                  </a:solidFill>
                </a:uFill>
              </a:rPr>
              <a:t>Body Level Three</a:t>
            </a:r>
          </a:p>
          <a:p>
            <a:pPr lvl="3">
              <a:defRPr sz="1800" i="0">
                <a:solidFill>
                  <a:srgbClr val="000000"/>
                </a:solidFill>
                <a:uFillTx/>
              </a:defRPr>
            </a:pPr>
            <a:r>
              <a:rPr sz="2800" i="1">
                <a:solidFill>
                  <a:srgbClr val="205570"/>
                </a:solidFill>
                <a:uFill>
                  <a:solidFill>
                    <a:srgbClr val="205570"/>
                  </a:solidFill>
                </a:uFill>
              </a:rPr>
              <a:t>Body Level Four</a:t>
            </a:r>
          </a:p>
          <a:p>
            <a:pPr lvl="4">
              <a:defRPr sz="1800" i="0">
                <a:solidFill>
                  <a:srgbClr val="000000"/>
                </a:solidFill>
                <a:uFillTx/>
              </a:defRPr>
            </a:pPr>
            <a:r>
              <a:rPr sz="2800" i="1">
                <a:solidFill>
                  <a:srgbClr val="205570"/>
                </a:solidFill>
                <a:uFill>
                  <a:solidFill>
                    <a:srgbClr val="205570"/>
                  </a:solidFill>
                </a:uFill>
              </a:rPr>
              <a:t>Body Level Five</a:t>
            </a:r>
          </a:p>
        </p:txBody>
      </p:sp>
      <p:sp>
        <p:nvSpPr>
          <p:cNvPr id="3" name="Shape 3"/>
          <p:cNvSpPr/>
          <p:nvPr/>
        </p:nvSpPr>
        <p:spPr>
          <a:xfrm>
            <a:off x="647700" y="1660187"/>
            <a:ext cx="11709400" cy="2259"/>
          </a:xfrm>
          <a:prstGeom prst="line">
            <a:avLst/>
          </a:prstGeom>
          <a:ln w="25400">
            <a:solidFill>
              <a:srgbClr val="1A7385"/>
            </a:solidFill>
            <a:round/>
          </a:ln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4" name="Shape 4"/>
          <p:cNvSpPr>
            <a:spLocks noGrp="1"/>
          </p:cNvSpPr>
          <p:nvPr>
            <p:ph type="title"/>
          </p:nvPr>
        </p:nvSpPr>
        <p:spPr>
          <a:xfrm>
            <a:off x="647700" y="390596"/>
            <a:ext cx="11709400" cy="1269591"/>
          </a:xfrm>
          <a:prstGeom prst="rect">
            <a:avLst/>
          </a:prstGeom>
          <a:ln w="12700">
            <a:round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5600">
                <a:solidFill>
                  <a:srgbClr val="1A7385"/>
                </a:solidFill>
                <a:uFill>
                  <a:solidFill>
                    <a:srgbClr val="1A7385"/>
                  </a:solidFill>
                </a:uFill>
              </a:rPr>
              <a:t>Title Text</a:t>
            </a:r>
          </a:p>
        </p:txBody>
      </p:sp>
      <p:sp>
        <p:nvSpPr>
          <p:cNvPr id="5" name="Shape 5"/>
          <p:cNvSpPr>
            <a:spLocks noGrp="1"/>
          </p:cNvSpPr>
          <p:nvPr>
            <p:ph type="sldNum" sz="quarter" idx="2"/>
          </p:nvPr>
        </p:nvSpPr>
        <p:spPr>
          <a:xfrm>
            <a:off x="12059682" y="9236286"/>
            <a:ext cx="294879" cy="317501"/>
          </a:xfrm>
          <a:prstGeom prst="rect">
            <a:avLst/>
          </a:prstGeom>
          <a:ln w="12700">
            <a:round/>
          </a:ln>
        </p:spPr>
        <p:txBody>
          <a:bodyPr wrap="none" lIns="38100" tIns="38100" rIns="38100" bIns="38100" anchor="ctr">
            <a:spAutoFit/>
          </a:bodyPr>
          <a:lstStyle>
            <a:lvl1pPr algn="r" defTabSz="647700">
              <a:defRPr sz="1600">
                <a:solidFill>
                  <a:srgbClr val="9A9A9A"/>
                </a:solidFill>
                <a:uFill>
                  <a:solidFill>
                    <a:srgbClr val="9A9A9A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transition xmlns:p14="http://schemas.microsoft.com/office/powerpoint/2010/main" spd="med"/>
  <p:txStyles>
    <p:titleStyle>
      <a:lvl1pPr defTabSz="647700">
        <a:defRPr sz="5600">
          <a:solidFill>
            <a:srgbClr val="1A7385"/>
          </a:solidFill>
          <a:uFill>
            <a:solidFill>
              <a:srgbClr val="1A7385"/>
            </a:solidFill>
          </a:uFill>
          <a:latin typeface="Calibri"/>
          <a:ea typeface="Calibri"/>
          <a:cs typeface="Calibri"/>
          <a:sym typeface="Calibri"/>
        </a:defRPr>
      </a:lvl1pPr>
      <a:lvl2pPr indent="228600" defTabSz="647700">
        <a:defRPr sz="5600">
          <a:solidFill>
            <a:srgbClr val="1A7385"/>
          </a:solidFill>
          <a:uFill>
            <a:solidFill>
              <a:srgbClr val="1A7385"/>
            </a:solidFill>
          </a:uFill>
          <a:latin typeface="Calibri"/>
          <a:ea typeface="Calibri"/>
          <a:cs typeface="Calibri"/>
          <a:sym typeface="Calibri"/>
        </a:defRPr>
      </a:lvl2pPr>
      <a:lvl3pPr indent="457200" defTabSz="647700">
        <a:defRPr sz="5600">
          <a:solidFill>
            <a:srgbClr val="1A7385"/>
          </a:solidFill>
          <a:uFill>
            <a:solidFill>
              <a:srgbClr val="1A7385"/>
            </a:solidFill>
          </a:uFill>
          <a:latin typeface="Calibri"/>
          <a:ea typeface="Calibri"/>
          <a:cs typeface="Calibri"/>
          <a:sym typeface="Calibri"/>
        </a:defRPr>
      </a:lvl3pPr>
      <a:lvl4pPr indent="685800" defTabSz="647700">
        <a:defRPr sz="5600">
          <a:solidFill>
            <a:srgbClr val="1A7385"/>
          </a:solidFill>
          <a:uFill>
            <a:solidFill>
              <a:srgbClr val="1A7385"/>
            </a:solidFill>
          </a:uFill>
          <a:latin typeface="Calibri"/>
          <a:ea typeface="Calibri"/>
          <a:cs typeface="Calibri"/>
          <a:sym typeface="Calibri"/>
        </a:defRPr>
      </a:lvl4pPr>
      <a:lvl5pPr indent="914400" defTabSz="647700">
        <a:defRPr sz="5600">
          <a:solidFill>
            <a:srgbClr val="1A7385"/>
          </a:solidFill>
          <a:uFill>
            <a:solidFill>
              <a:srgbClr val="1A7385"/>
            </a:solidFill>
          </a:uFill>
          <a:latin typeface="Calibri"/>
          <a:ea typeface="Calibri"/>
          <a:cs typeface="Calibri"/>
          <a:sym typeface="Calibri"/>
        </a:defRPr>
      </a:lvl5pPr>
      <a:lvl6pPr indent="1143000" defTabSz="647700">
        <a:defRPr sz="5600">
          <a:solidFill>
            <a:srgbClr val="1A7385"/>
          </a:solidFill>
          <a:uFill>
            <a:solidFill>
              <a:srgbClr val="1A7385"/>
            </a:solidFill>
          </a:uFill>
          <a:latin typeface="Calibri"/>
          <a:ea typeface="Calibri"/>
          <a:cs typeface="Calibri"/>
          <a:sym typeface="Calibri"/>
        </a:defRPr>
      </a:lvl6pPr>
      <a:lvl7pPr indent="1371600" defTabSz="647700">
        <a:defRPr sz="5600">
          <a:solidFill>
            <a:srgbClr val="1A7385"/>
          </a:solidFill>
          <a:uFill>
            <a:solidFill>
              <a:srgbClr val="1A7385"/>
            </a:solidFill>
          </a:uFill>
          <a:latin typeface="Calibri"/>
          <a:ea typeface="Calibri"/>
          <a:cs typeface="Calibri"/>
          <a:sym typeface="Calibri"/>
        </a:defRPr>
      </a:lvl7pPr>
      <a:lvl8pPr indent="1600200" defTabSz="647700">
        <a:defRPr sz="5600">
          <a:solidFill>
            <a:srgbClr val="1A7385"/>
          </a:solidFill>
          <a:uFill>
            <a:solidFill>
              <a:srgbClr val="1A7385"/>
            </a:solidFill>
          </a:uFill>
          <a:latin typeface="Calibri"/>
          <a:ea typeface="Calibri"/>
          <a:cs typeface="Calibri"/>
          <a:sym typeface="Calibri"/>
        </a:defRPr>
      </a:lvl8pPr>
      <a:lvl9pPr indent="1828800" defTabSz="647700">
        <a:defRPr sz="5600">
          <a:solidFill>
            <a:srgbClr val="1A7385"/>
          </a:solidFill>
          <a:uFill>
            <a:solidFill>
              <a:srgbClr val="1A7385"/>
            </a:solidFill>
          </a:uFill>
          <a:latin typeface="Calibri"/>
          <a:ea typeface="Calibri"/>
          <a:cs typeface="Calibri"/>
          <a:sym typeface="Calibri"/>
        </a:defRPr>
      </a:lvl9pPr>
    </p:titleStyle>
    <p:bodyStyle>
      <a:lvl1pPr marL="444500" indent="-444500" defTabSz="381000">
        <a:spcBef>
          <a:spcPts val="800"/>
        </a:spcBef>
        <a:buSzPct val="75000"/>
        <a:buChar char="•"/>
        <a:defRPr sz="4200" b="1">
          <a:solidFill>
            <a:srgbClr val="205570"/>
          </a:solidFill>
          <a:uFill>
            <a:solidFill>
              <a:srgbClr val="205570"/>
            </a:solidFill>
          </a:uFill>
          <a:latin typeface="Calibri"/>
          <a:ea typeface="Calibri"/>
          <a:cs typeface="Calibri"/>
          <a:sym typeface="Calibri"/>
        </a:defRPr>
      </a:lvl1pPr>
      <a:lvl2pPr marL="963083" indent="-518583" defTabSz="381000">
        <a:spcBef>
          <a:spcPts val="800"/>
        </a:spcBef>
        <a:buSzPct val="75000"/>
        <a:buChar char="•"/>
        <a:defRPr sz="4200" b="1">
          <a:solidFill>
            <a:srgbClr val="205570"/>
          </a:solidFill>
          <a:uFill>
            <a:solidFill>
              <a:srgbClr val="205570"/>
            </a:solidFill>
          </a:uFill>
          <a:latin typeface="Calibri"/>
          <a:ea typeface="Calibri"/>
          <a:cs typeface="Calibri"/>
          <a:sym typeface="Calibri"/>
        </a:defRPr>
      </a:lvl2pPr>
      <a:lvl3pPr marL="1407583" indent="-518583" defTabSz="381000">
        <a:spcBef>
          <a:spcPts val="800"/>
        </a:spcBef>
        <a:buSzPct val="75000"/>
        <a:buChar char="•"/>
        <a:defRPr sz="4200" b="1">
          <a:solidFill>
            <a:srgbClr val="205570"/>
          </a:solidFill>
          <a:uFill>
            <a:solidFill>
              <a:srgbClr val="205570"/>
            </a:solidFill>
          </a:uFill>
          <a:latin typeface="Calibri"/>
          <a:ea typeface="Calibri"/>
          <a:cs typeface="Calibri"/>
          <a:sym typeface="Calibri"/>
        </a:defRPr>
      </a:lvl3pPr>
      <a:lvl4pPr marL="1852083" indent="-518583" defTabSz="381000">
        <a:spcBef>
          <a:spcPts val="800"/>
        </a:spcBef>
        <a:buSzPct val="75000"/>
        <a:buChar char="•"/>
        <a:defRPr sz="4200" b="1">
          <a:solidFill>
            <a:srgbClr val="205570"/>
          </a:solidFill>
          <a:uFill>
            <a:solidFill>
              <a:srgbClr val="205570"/>
            </a:solidFill>
          </a:uFill>
          <a:latin typeface="Calibri"/>
          <a:ea typeface="Calibri"/>
          <a:cs typeface="Calibri"/>
          <a:sym typeface="Calibri"/>
        </a:defRPr>
      </a:lvl4pPr>
      <a:lvl5pPr marL="2296583" indent="-518583" defTabSz="381000">
        <a:spcBef>
          <a:spcPts val="800"/>
        </a:spcBef>
        <a:buSzPct val="75000"/>
        <a:buChar char="•"/>
        <a:defRPr sz="4200" b="1">
          <a:solidFill>
            <a:srgbClr val="205570"/>
          </a:solidFill>
          <a:uFill>
            <a:solidFill>
              <a:srgbClr val="205570"/>
            </a:solidFill>
          </a:uFill>
          <a:latin typeface="Calibri"/>
          <a:ea typeface="Calibri"/>
          <a:cs typeface="Calibri"/>
          <a:sym typeface="Calibri"/>
        </a:defRPr>
      </a:lvl5pPr>
      <a:lvl6pPr marL="2741083" indent="-518583" defTabSz="381000">
        <a:spcBef>
          <a:spcPts val="800"/>
        </a:spcBef>
        <a:buSzPct val="75000"/>
        <a:buChar char="•"/>
        <a:defRPr sz="4200" b="1">
          <a:solidFill>
            <a:srgbClr val="205570"/>
          </a:solidFill>
          <a:uFill>
            <a:solidFill>
              <a:srgbClr val="205570"/>
            </a:solidFill>
          </a:uFill>
          <a:latin typeface="Calibri"/>
          <a:ea typeface="Calibri"/>
          <a:cs typeface="Calibri"/>
          <a:sym typeface="Calibri"/>
        </a:defRPr>
      </a:lvl6pPr>
      <a:lvl7pPr marL="3185583" indent="-518583" defTabSz="381000">
        <a:spcBef>
          <a:spcPts val="800"/>
        </a:spcBef>
        <a:buSzPct val="75000"/>
        <a:buChar char="•"/>
        <a:defRPr sz="4200" b="1">
          <a:solidFill>
            <a:srgbClr val="205570"/>
          </a:solidFill>
          <a:uFill>
            <a:solidFill>
              <a:srgbClr val="205570"/>
            </a:solidFill>
          </a:uFill>
          <a:latin typeface="Calibri"/>
          <a:ea typeface="Calibri"/>
          <a:cs typeface="Calibri"/>
          <a:sym typeface="Calibri"/>
        </a:defRPr>
      </a:lvl7pPr>
      <a:lvl8pPr marL="3630083" indent="-518583" defTabSz="381000">
        <a:spcBef>
          <a:spcPts val="800"/>
        </a:spcBef>
        <a:buSzPct val="75000"/>
        <a:buChar char="•"/>
        <a:defRPr sz="4200" b="1">
          <a:solidFill>
            <a:srgbClr val="205570"/>
          </a:solidFill>
          <a:uFill>
            <a:solidFill>
              <a:srgbClr val="205570"/>
            </a:solidFill>
          </a:uFill>
          <a:latin typeface="Calibri"/>
          <a:ea typeface="Calibri"/>
          <a:cs typeface="Calibri"/>
          <a:sym typeface="Calibri"/>
        </a:defRPr>
      </a:lvl8pPr>
      <a:lvl9pPr marL="4074583" indent="-518583" defTabSz="381000">
        <a:spcBef>
          <a:spcPts val="800"/>
        </a:spcBef>
        <a:buSzPct val="75000"/>
        <a:buChar char="•"/>
        <a:defRPr sz="4200" b="1">
          <a:solidFill>
            <a:srgbClr val="205570"/>
          </a:solidFill>
          <a:uFill>
            <a:solidFill>
              <a:srgbClr val="205570"/>
            </a:solidFill>
          </a:uFill>
          <a:latin typeface="Calibri"/>
          <a:ea typeface="Calibri"/>
          <a:cs typeface="Calibri"/>
          <a:sym typeface="Calibri"/>
        </a:defRPr>
      </a:lvl9pPr>
    </p:bodyStyle>
    <p:otherStyle>
      <a:lvl1pPr algn="r" defTabSz="647700">
        <a:defRPr sz="1600">
          <a:solidFill>
            <a:schemeClr val="tx1"/>
          </a:solidFill>
          <a:uFill>
            <a:solidFill>
              <a:srgbClr val="9A9A9A"/>
            </a:solidFill>
          </a:uFill>
          <a:latin typeface="+mn-lt"/>
          <a:ea typeface="+mn-ea"/>
          <a:cs typeface="+mn-cs"/>
          <a:sym typeface="Calibri"/>
        </a:defRPr>
      </a:lvl1pPr>
      <a:lvl2pPr algn="r" defTabSz="647700">
        <a:defRPr sz="1600">
          <a:solidFill>
            <a:schemeClr val="tx1"/>
          </a:solidFill>
          <a:uFill>
            <a:solidFill>
              <a:srgbClr val="9A9A9A"/>
            </a:solidFill>
          </a:uFill>
          <a:latin typeface="+mn-lt"/>
          <a:ea typeface="+mn-ea"/>
          <a:cs typeface="+mn-cs"/>
          <a:sym typeface="Calibri"/>
        </a:defRPr>
      </a:lvl2pPr>
      <a:lvl3pPr algn="r" defTabSz="647700">
        <a:defRPr sz="1600">
          <a:solidFill>
            <a:schemeClr val="tx1"/>
          </a:solidFill>
          <a:uFill>
            <a:solidFill>
              <a:srgbClr val="9A9A9A"/>
            </a:solidFill>
          </a:uFill>
          <a:latin typeface="+mn-lt"/>
          <a:ea typeface="+mn-ea"/>
          <a:cs typeface="+mn-cs"/>
          <a:sym typeface="Calibri"/>
        </a:defRPr>
      </a:lvl3pPr>
      <a:lvl4pPr algn="r" defTabSz="647700">
        <a:defRPr sz="1600">
          <a:solidFill>
            <a:schemeClr val="tx1"/>
          </a:solidFill>
          <a:uFill>
            <a:solidFill>
              <a:srgbClr val="9A9A9A"/>
            </a:solidFill>
          </a:uFill>
          <a:latin typeface="+mn-lt"/>
          <a:ea typeface="+mn-ea"/>
          <a:cs typeface="+mn-cs"/>
          <a:sym typeface="Calibri"/>
        </a:defRPr>
      </a:lvl4pPr>
      <a:lvl5pPr algn="r" defTabSz="647700">
        <a:defRPr sz="1600">
          <a:solidFill>
            <a:schemeClr val="tx1"/>
          </a:solidFill>
          <a:uFill>
            <a:solidFill>
              <a:srgbClr val="9A9A9A"/>
            </a:solidFill>
          </a:uFill>
          <a:latin typeface="+mn-lt"/>
          <a:ea typeface="+mn-ea"/>
          <a:cs typeface="+mn-cs"/>
          <a:sym typeface="Calibri"/>
        </a:defRPr>
      </a:lvl5pPr>
      <a:lvl6pPr algn="r" defTabSz="647700">
        <a:defRPr sz="1600">
          <a:solidFill>
            <a:schemeClr val="tx1"/>
          </a:solidFill>
          <a:uFill>
            <a:solidFill>
              <a:srgbClr val="9A9A9A"/>
            </a:solidFill>
          </a:uFill>
          <a:latin typeface="+mn-lt"/>
          <a:ea typeface="+mn-ea"/>
          <a:cs typeface="+mn-cs"/>
          <a:sym typeface="Calibri"/>
        </a:defRPr>
      </a:lvl6pPr>
      <a:lvl7pPr algn="r" defTabSz="647700">
        <a:defRPr sz="1600">
          <a:solidFill>
            <a:schemeClr val="tx1"/>
          </a:solidFill>
          <a:uFill>
            <a:solidFill>
              <a:srgbClr val="9A9A9A"/>
            </a:solidFill>
          </a:uFill>
          <a:latin typeface="+mn-lt"/>
          <a:ea typeface="+mn-ea"/>
          <a:cs typeface="+mn-cs"/>
          <a:sym typeface="Calibri"/>
        </a:defRPr>
      </a:lvl7pPr>
      <a:lvl8pPr algn="r" defTabSz="647700">
        <a:defRPr sz="1600">
          <a:solidFill>
            <a:schemeClr val="tx1"/>
          </a:solidFill>
          <a:uFill>
            <a:solidFill>
              <a:srgbClr val="9A9A9A"/>
            </a:solidFill>
          </a:uFill>
          <a:latin typeface="+mn-lt"/>
          <a:ea typeface="+mn-ea"/>
          <a:cs typeface="+mn-cs"/>
          <a:sym typeface="Calibri"/>
        </a:defRPr>
      </a:lvl8pPr>
      <a:lvl9pPr algn="r" defTabSz="647700">
        <a:defRPr sz="1600">
          <a:solidFill>
            <a:schemeClr val="tx1"/>
          </a:solidFill>
          <a:uFill>
            <a:solidFill>
              <a:srgbClr val="9A9A9A"/>
            </a:solidFill>
          </a:uFill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4" Type="http://schemas.openxmlformats.org/officeDocument/2006/relationships/image" Target="../media/image81.png"/><Relationship Id="rId5" Type="http://schemas.openxmlformats.org/officeDocument/2006/relationships/image" Target="../media/image82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4" Type="http://schemas.openxmlformats.org/officeDocument/2006/relationships/image" Target="../media/image85.png"/><Relationship Id="rId5" Type="http://schemas.openxmlformats.org/officeDocument/2006/relationships/image" Target="../media/image86.png"/><Relationship Id="rId6" Type="http://schemas.openxmlformats.org/officeDocument/2006/relationships/image" Target="../media/image87.jpe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7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4" Type="http://schemas.openxmlformats.org/officeDocument/2006/relationships/image" Target="../media/image87.jpe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8.png"/><Relationship Id="rId3" Type="http://schemas.openxmlformats.org/officeDocument/2006/relationships/image" Target="../media/image6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3.png"/><Relationship Id="rId3" Type="http://schemas.openxmlformats.org/officeDocument/2006/relationships/image" Target="../media/image94.png"/></Relationships>
</file>

<file path=ppt/slides/_rels/slide2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03.png"/><Relationship Id="rId12" Type="http://schemas.openxmlformats.org/officeDocument/2006/relationships/image" Target="../media/image104.png"/><Relationship Id="rId13" Type="http://schemas.openxmlformats.org/officeDocument/2006/relationships/image" Target="../media/image10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5.png"/><Relationship Id="rId3" Type="http://schemas.openxmlformats.org/officeDocument/2006/relationships/image" Target="../media/image96.png"/><Relationship Id="rId4" Type="http://schemas.openxmlformats.org/officeDocument/2006/relationships/image" Target="../media/image73.png"/><Relationship Id="rId5" Type="http://schemas.openxmlformats.org/officeDocument/2006/relationships/image" Target="../media/image97.jpeg"/><Relationship Id="rId6" Type="http://schemas.openxmlformats.org/officeDocument/2006/relationships/image" Target="../media/image98.png"/><Relationship Id="rId7" Type="http://schemas.openxmlformats.org/officeDocument/2006/relationships/image" Target="../media/image99.png"/><Relationship Id="rId8" Type="http://schemas.openxmlformats.org/officeDocument/2006/relationships/image" Target="../media/image100.png"/><Relationship Id="rId9" Type="http://schemas.openxmlformats.org/officeDocument/2006/relationships/image" Target="../media/image101.png"/><Relationship Id="rId10" Type="http://schemas.openxmlformats.org/officeDocument/2006/relationships/image" Target="../media/image10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6.png"/></Relationships>
</file>

<file path=ppt/slides/_rels/slide25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4.png"/><Relationship Id="rId20" Type="http://schemas.openxmlformats.org/officeDocument/2006/relationships/image" Target="../media/image124.png"/><Relationship Id="rId21" Type="http://schemas.openxmlformats.org/officeDocument/2006/relationships/image" Target="../media/image125.png"/><Relationship Id="rId22" Type="http://schemas.openxmlformats.org/officeDocument/2006/relationships/image" Target="../media/image126.png"/><Relationship Id="rId23" Type="http://schemas.openxmlformats.org/officeDocument/2006/relationships/image" Target="../media/image127.png"/><Relationship Id="rId24" Type="http://schemas.openxmlformats.org/officeDocument/2006/relationships/image" Target="../media/image128.png"/><Relationship Id="rId25" Type="http://schemas.openxmlformats.org/officeDocument/2006/relationships/image" Target="../media/image129.png"/><Relationship Id="rId26" Type="http://schemas.openxmlformats.org/officeDocument/2006/relationships/image" Target="../media/image130.png"/><Relationship Id="rId27" Type="http://schemas.openxmlformats.org/officeDocument/2006/relationships/image" Target="../media/image131.png"/><Relationship Id="rId28" Type="http://schemas.openxmlformats.org/officeDocument/2006/relationships/image" Target="../media/image132.png"/><Relationship Id="rId29" Type="http://schemas.openxmlformats.org/officeDocument/2006/relationships/image" Target="../media/image133.png"/><Relationship Id="rId30" Type="http://schemas.openxmlformats.org/officeDocument/2006/relationships/image" Target="../media/image134.jpeg"/><Relationship Id="rId31" Type="http://schemas.openxmlformats.org/officeDocument/2006/relationships/image" Target="../media/image2.png"/><Relationship Id="rId10" Type="http://schemas.openxmlformats.org/officeDocument/2006/relationships/image" Target="../media/image115.png"/><Relationship Id="rId11" Type="http://schemas.openxmlformats.org/officeDocument/2006/relationships/image" Target="../media/image40.png"/><Relationship Id="rId12" Type="http://schemas.openxmlformats.org/officeDocument/2006/relationships/image" Target="../media/image116.png"/><Relationship Id="rId13" Type="http://schemas.openxmlformats.org/officeDocument/2006/relationships/image" Target="../media/image117.png"/><Relationship Id="rId14" Type="http://schemas.openxmlformats.org/officeDocument/2006/relationships/image" Target="../media/image118.png"/><Relationship Id="rId15" Type="http://schemas.openxmlformats.org/officeDocument/2006/relationships/image" Target="../media/image119.png"/><Relationship Id="rId16" Type="http://schemas.openxmlformats.org/officeDocument/2006/relationships/image" Target="../media/image120.png"/><Relationship Id="rId17" Type="http://schemas.openxmlformats.org/officeDocument/2006/relationships/image" Target="../media/image121.png"/><Relationship Id="rId18" Type="http://schemas.openxmlformats.org/officeDocument/2006/relationships/image" Target="../media/image122.png"/><Relationship Id="rId19" Type="http://schemas.openxmlformats.org/officeDocument/2006/relationships/image" Target="../media/image12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7.png"/><Relationship Id="rId3" Type="http://schemas.openxmlformats.org/officeDocument/2006/relationships/image" Target="../media/image108.png"/><Relationship Id="rId4" Type="http://schemas.openxmlformats.org/officeDocument/2006/relationships/image" Target="../media/image109.png"/><Relationship Id="rId5" Type="http://schemas.openxmlformats.org/officeDocument/2006/relationships/image" Target="../media/image110.png"/><Relationship Id="rId6" Type="http://schemas.openxmlformats.org/officeDocument/2006/relationships/image" Target="../media/image111.png"/><Relationship Id="rId7" Type="http://schemas.openxmlformats.org/officeDocument/2006/relationships/image" Target="../media/image112.png"/><Relationship Id="rId8" Type="http://schemas.openxmlformats.org/officeDocument/2006/relationships/image" Target="../media/image11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5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3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8" Type="http://schemas.openxmlformats.org/officeDocument/2006/relationships/image" Target="../media/image13.png"/><Relationship Id="rId9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4.png"/><Relationship Id="rId12" Type="http://schemas.openxmlformats.org/officeDocument/2006/relationships/image" Target="../media/image25.png"/><Relationship Id="rId13" Type="http://schemas.openxmlformats.org/officeDocument/2006/relationships/image" Target="../media/image26.png"/><Relationship Id="rId14" Type="http://schemas.openxmlformats.org/officeDocument/2006/relationships/image" Target="../media/image27.png"/><Relationship Id="rId15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20.png"/><Relationship Id="rId8" Type="http://schemas.openxmlformats.org/officeDocument/2006/relationships/image" Target="../media/image21.png"/><Relationship Id="rId9" Type="http://schemas.openxmlformats.org/officeDocument/2006/relationships/image" Target="../media/image22.png"/><Relationship Id="rId10" Type="http://schemas.openxmlformats.org/officeDocument/2006/relationships/image" Target="../media/image2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6" Type="http://schemas.openxmlformats.org/officeDocument/2006/relationships/image" Target="../media/image33.png"/><Relationship Id="rId7" Type="http://schemas.openxmlformats.org/officeDocument/2006/relationships/image" Target="../media/image34.png"/><Relationship Id="rId8" Type="http://schemas.openxmlformats.org/officeDocument/2006/relationships/image" Target="../media/image35.png"/><Relationship Id="rId9" Type="http://schemas.openxmlformats.org/officeDocument/2006/relationships/image" Target="../media/image36.png"/><Relationship Id="rId10" Type="http://schemas.openxmlformats.org/officeDocument/2006/relationships/image" Target="../media/image37.png"/><Relationship Id="rId11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image" Target="../media/image41.png"/><Relationship Id="rId6" Type="http://schemas.openxmlformats.org/officeDocument/2006/relationships/image" Target="../media/image42.png"/><Relationship Id="rId7" Type="http://schemas.openxmlformats.org/officeDocument/2006/relationships/image" Target="../media/image43.png"/><Relationship Id="rId8" Type="http://schemas.openxmlformats.org/officeDocument/2006/relationships/image" Target="../media/image44.png"/><Relationship Id="rId9" Type="http://schemas.openxmlformats.org/officeDocument/2006/relationships/image" Target="../media/image45.png"/><Relationship Id="rId1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image" Target="../media/image45.png"/><Relationship Id="rId20" Type="http://schemas.openxmlformats.org/officeDocument/2006/relationships/image" Target="../media/image56.png"/><Relationship Id="rId21" Type="http://schemas.openxmlformats.org/officeDocument/2006/relationships/image" Target="../media/image57.jpeg"/><Relationship Id="rId22" Type="http://schemas.openxmlformats.org/officeDocument/2006/relationships/image" Target="../media/image58.png"/><Relationship Id="rId23" Type="http://schemas.openxmlformats.org/officeDocument/2006/relationships/image" Target="../media/image59.png"/><Relationship Id="rId24" Type="http://schemas.openxmlformats.org/officeDocument/2006/relationships/image" Target="../media/image60.jpeg"/><Relationship Id="rId25" Type="http://schemas.openxmlformats.org/officeDocument/2006/relationships/image" Target="../media/image61.png"/><Relationship Id="rId26" Type="http://schemas.openxmlformats.org/officeDocument/2006/relationships/image" Target="../media/image62.png"/><Relationship Id="rId10" Type="http://schemas.openxmlformats.org/officeDocument/2006/relationships/image" Target="../media/image46.png"/><Relationship Id="rId11" Type="http://schemas.openxmlformats.org/officeDocument/2006/relationships/image" Target="../media/image47.jpeg"/><Relationship Id="rId12" Type="http://schemas.openxmlformats.org/officeDocument/2006/relationships/image" Target="../media/image48.jpeg"/><Relationship Id="rId13" Type="http://schemas.openxmlformats.org/officeDocument/2006/relationships/image" Target="../media/image49.jpeg"/><Relationship Id="rId14" Type="http://schemas.openxmlformats.org/officeDocument/2006/relationships/image" Target="../media/image50.jpeg"/><Relationship Id="rId15" Type="http://schemas.openxmlformats.org/officeDocument/2006/relationships/image" Target="../media/image51.jpeg"/><Relationship Id="rId16" Type="http://schemas.openxmlformats.org/officeDocument/2006/relationships/image" Target="../media/image52.jpeg"/><Relationship Id="rId17" Type="http://schemas.openxmlformats.org/officeDocument/2006/relationships/image" Target="../media/image53.jpeg"/><Relationship Id="rId18" Type="http://schemas.openxmlformats.org/officeDocument/2006/relationships/image" Target="../media/image54.jpeg"/><Relationship Id="rId19" Type="http://schemas.openxmlformats.org/officeDocument/2006/relationships/image" Target="../media/image55.jpe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image" Target="../media/image41.png"/><Relationship Id="rId6" Type="http://schemas.openxmlformats.org/officeDocument/2006/relationships/image" Target="../media/image42.png"/><Relationship Id="rId7" Type="http://schemas.openxmlformats.org/officeDocument/2006/relationships/image" Target="../media/image43.png"/><Relationship Id="rId8" Type="http://schemas.openxmlformats.org/officeDocument/2006/relationships/image" Target="../media/image44.png"/></Relationships>
</file>

<file path=ppt/slides/_rels/slide9.xml.rels><?xml version="1.0" encoding="UTF-8" standalone="yes"?>
<Relationships xmlns="http://schemas.openxmlformats.org/package/2006/relationships"><Relationship Id="rId20" Type="http://schemas.openxmlformats.org/officeDocument/2006/relationships/image" Target="../media/image45.png"/><Relationship Id="rId21" Type="http://schemas.openxmlformats.org/officeDocument/2006/relationships/image" Target="../media/image57.jpeg"/><Relationship Id="rId22" Type="http://schemas.openxmlformats.org/officeDocument/2006/relationships/image" Target="../media/image58.png"/><Relationship Id="rId23" Type="http://schemas.openxmlformats.org/officeDocument/2006/relationships/image" Target="../media/image64.jpeg"/><Relationship Id="rId24" Type="http://schemas.openxmlformats.org/officeDocument/2006/relationships/image" Target="../media/image59.png"/><Relationship Id="rId25" Type="http://schemas.openxmlformats.org/officeDocument/2006/relationships/image" Target="../media/image60.jpeg"/><Relationship Id="rId26" Type="http://schemas.openxmlformats.org/officeDocument/2006/relationships/image" Target="../media/image46.png"/><Relationship Id="rId27" Type="http://schemas.openxmlformats.org/officeDocument/2006/relationships/image" Target="../media/image29.png"/><Relationship Id="rId28" Type="http://schemas.openxmlformats.org/officeDocument/2006/relationships/image" Target="../media/image65.png"/><Relationship Id="rId29" Type="http://schemas.openxmlformats.org/officeDocument/2006/relationships/image" Target="../media/image66.jpe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image" Target="../media/image41.png"/><Relationship Id="rId30" Type="http://schemas.openxmlformats.org/officeDocument/2006/relationships/image" Target="../media/image67.png"/><Relationship Id="rId31" Type="http://schemas.openxmlformats.org/officeDocument/2006/relationships/image" Target="../media/image68.png"/><Relationship Id="rId32" Type="http://schemas.openxmlformats.org/officeDocument/2006/relationships/image" Target="../media/image69.png"/><Relationship Id="rId9" Type="http://schemas.openxmlformats.org/officeDocument/2006/relationships/image" Target="../media/image47.jpeg"/><Relationship Id="rId6" Type="http://schemas.openxmlformats.org/officeDocument/2006/relationships/image" Target="../media/image42.png"/><Relationship Id="rId7" Type="http://schemas.openxmlformats.org/officeDocument/2006/relationships/image" Target="../media/image43.png"/><Relationship Id="rId8" Type="http://schemas.openxmlformats.org/officeDocument/2006/relationships/image" Target="../media/image44.png"/><Relationship Id="rId33" Type="http://schemas.openxmlformats.org/officeDocument/2006/relationships/image" Target="../media/image70.png"/><Relationship Id="rId34" Type="http://schemas.openxmlformats.org/officeDocument/2006/relationships/image" Target="../media/image71.png"/><Relationship Id="rId35" Type="http://schemas.openxmlformats.org/officeDocument/2006/relationships/image" Target="../media/image72.png"/><Relationship Id="rId36" Type="http://schemas.openxmlformats.org/officeDocument/2006/relationships/image" Target="../media/image73.png"/><Relationship Id="rId10" Type="http://schemas.openxmlformats.org/officeDocument/2006/relationships/image" Target="../media/image63.jpeg"/><Relationship Id="rId11" Type="http://schemas.openxmlformats.org/officeDocument/2006/relationships/image" Target="../media/image48.jpeg"/><Relationship Id="rId12" Type="http://schemas.openxmlformats.org/officeDocument/2006/relationships/image" Target="../media/image49.jpeg"/><Relationship Id="rId13" Type="http://schemas.openxmlformats.org/officeDocument/2006/relationships/image" Target="../media/image50.jpeg"/><Relationship Id="rId14" Type="http://schemas.openxmlformats.org/officeDocument/2006/relationships/image" Target="../media/image51.jpeg"/><Relationship Id="rId15" Type="http://schemas.openxmlformats.org/officeDocument/2006/relationships/image" Target="../media/image52.jpeg"/><Relationship Id="rId16" Type="http://schemas.openxmlformats.org/officeDocument/2006/relationships/image" Target="../media/image53.jpeg"/><Relationship Id="rId17" Type="http://schemas.openxmlformats.org/officeDocument/2006/relationships/image" Target="../media/image54.jpeg"/><Relationship Id="rId18" Type="http://schemas.openxmlformats.org/officeDocument/2006/relationships/image" Target="../media/image55.jpeg"/><Relationship Id="rId19" Type="http://schemas.openxmlformats.org/officeDocument/2006/relationships/image" Target="../media/image56.png"/><Relationship Id="rId37" Type="http://schemas.openxmlformats.org/officeDocument/2006/relationships/image" Target="../media/image74.png"/><Relationship Id="rId38" Type="http://schemas.openxmlformats.org/officeDocument/2006/relationships/image" Target="../media/image75.png"/><Relationship Id="rId39" Type="http://schemas.openxmlformats.org/officeDocument/2006/relationships/image" Target="../media/image76.png"/><Relationship Id="rId40" Type="http://schemas.openxmlformats.org/officeDocument/2006/relationships/image" Target="../media/image77.png"/><Relationship Id="rId41" Type="http://schemas.openxmlformats.org/officeDocument/2006/relationships/image" Target="../media/image7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fld id="{86CB4B4D-7CA3-9044-876B-883B54F8677D}" type="slidenum">
              <a:rPr sz="1600">
                <a:solidFill>
                  <a:srgbClr val="9A9A9A"/>
                </a:solidFill>
                <a:uFill>
                  <a:solidFill>
                    <a:srgbClr val="9A9A9A"/>
                  </a:solidFill>
                </a:uFill>
              </a:rPr>
              <a:t>1</a:t>
            </a:fld>
            <a:endParaRPr sz="1600">
              <a:solidFill>
                <a:srgbClr val="9A9A9A"/>
              </a:solidFill>
              <a:uFill>
                <a:solidFill>
                  <a:srgbClr val="9A9A9A"/>
                </a:solidFill>
              </a:uFill>
            </a:endParaRPr>
          </a:p>
        </p:txBody>
      </p:sp>
      <p:sp>
        <p:nvSpPr>
          <p:cNvPr id="27" name="Shape 27"/>
          <p:cNvSpPr>
            <a:spLocks noGrp="1"/>
          </p:cNvSpPr>
          <p:nvPr>
            <p:ph type="body" idx="1"/>
          </p:nvPr>
        </p:nvSpPr>
        <p:spPr>
          <a:xfrm>
            <a:off x="977900" y="4600931"/>
            <a:ext cx="11049001" cy="4773980"/>
          </a:xfrm>
          <a:prstGeom prst="rect">
            <a:avLst/>
          </a:prstGeom>
        </p:spPr>
        <p:txBody>
          <a:bodyPr/>
          <a:lstStyle/>
          <a:p>
            <a:pPr lvl="0" algn="ctr">
              <a:defRPr sz="1800">
                <a:solidFill>
                  <a:srgbClr val="000000"/>
                </a:solidFill>
                <a:uFillTx/>
              </a:defRPr>
            </a:pPr>
            <a:r>
              <a:rPr sz="3100" b="1">
                <a:solidFill>
                  <a:srgbClr val="515151"/>
                </a:solidFill>
                <a:uFill>
                  <a:solidFill>
                    <a:srgbClr val="515151"/>
                  </a:solidFill>
                </a:uFill>
              </a:rPr>
              <a:t>Matthew B. Jones</a:t>
            </a:r>
          </a:p>
          <a:p>
            <a:pPr lvl="0" algn="ctr">
              <a:defRPr sz="1800">
                <a:solidFill>
                  <a:srgbClr val="000000"/>
                </a:solidFill>
                <a:uFillTx/>
              </a:defRPr>
            </a:pPr>
            <a:r>
              <a:rPr sz="2500">
                <a:solidFill>
                  <a:srgbClr val="515151"/>
                </a:solidFill>
                <a:uFill>
                  <a:solidFill>
                    <a:srgbClr val="515151"/>
                  </a:solidFill>
                </a:uFill>
              </a:rPr>
              <a:t>National Center for Ecological Analysis and Synthesis</a:t>
            </a:r>
          </a:p>
          <a:p>
            <a:pPr lvl="0" algn="ctr">
              <a:defRPr sz="1800">
                <a:solidFill>
                  <a:srgbClr val="000000"/>
                </a:solidFill>
                <a:uFillTx/>
              </a:defRPr>
            </a:pPr>
            <a:r>
              <a:rPr sz="2500">
                <a:solidFill>
                  <a:srgbClr val="515151"/>
                </a:solidFill>
                <a:uFill>
                  <a:solidFill>
                    <a:srgbClr val="515151"/>
                  </a:solidFill>
                </a:uFill>
              </a:rPr>
              <a:t>University of California Santa Barbara</a:t>
            </a:r>
          </a:p>
          <a:p>
            <a:pPr lvl="0" algn="ctr">
              <a:defRPr sz="1800">
                <a:solidFill>
                  <a:srgbClr val="000000"/>
                </a:solidFill>
                <a:uFillTx/>
              </a:defRPr>
            </a:pPr>
            <a:endParaRPr sz="2500">
              <a:solidFill>
                <a:srgbClr val="515151"/>
              </a:solidFill>
              <a:uFill>
                <a:solidFill>
                  <a:srgbClr val="515151"/>
                </a:solidFill>
              </a:uFill>
            </a:endParaRPr>
          </a:p>
          <a:p>
            <a:pPr lvl="0" algn="ctr">
              <a:defRPr sz="1800">
                <a:solidFill>
                  <a:srgbClr val="000000"/>
                </a:solidFill>
                <a:uFillTx/>
              </a:defRPr>
            </a:pPr>
            <a:endParaRPr sz="2500">
              <a:solidFill>
                <a:srgbClr val="515151"/>
              </a:solidFill>
              <a:uFill>
                <a:solidFill>
                  <a:srgbClr val="515151"/>
                </a:solidFill>
              </a:uFill>
            </a:endParaRPr>
          </a:p>
          <a:p>
            <a:pPr lvl="0" algn="ctr">
              <a:defRPr sz="1800">
                <a:solidFill>
                  <a:srgbClr val="000000"/>
                </a:solidFill>
                <a:uFillTx/>
              </a:defRPr>
            </a:pPr>
            <a:endParaRPr sz="2500">
              <a:solidFill>
                <a:srgbClr val="515151"/>
              </a:solidFill>
              <a:uFill>
                <a:solidFill>
                  <a:srgbClr val="515151"/>
                </a:solidFill>
              </a:uFill>
            </a:endParaRPr>
          </a:p>
          <a:p>
            <a:pPr lvl="0" algn="ctr">
              <a:defRPr sz="1800">
                <a:solidFill>
                  <a:srgbClr val="000000"/>
                </a:solidFill>
                <a:uFillTx/>
              </a:defRPr>
            </a:pPr>
            <a:endParaRPr sz="2500">
              <a:solidFill>
                <a:srgbClr val="515151"/>
              </a:solidFill>
              <a:uFill>
                <a:solidFill>
                  <a:srgbClr val="515151"/>
                </a:solidFill>
              </a:uFill>
            </a:endParaRPr>
          </a:p>
          <a:p>
            <a:pPr lvl="0" algn="ctr">
              <a:defRPr sz="1800">
                <a:solidFill>
                  <a:srgbClr val="000000"/>
                </a:solidFill>
                <a:uFillTx/>
              </a:defRPr>
            </a:pPr>
            <a:r>
              <a:rPr sz="2500">
                <a:solidFill>
                  <a:srgbClr val="515151"/>
                </a:solidFill>
                <a:uFill>
                  <a:solidFill>
                    <a:srgbClr val="515151"/>
                  </a:solidFill>
                </a:uFill>
              </a:rPr>
              <a:t>@metamattj</a:t>
            </a:r>
          </a:p>
          <a:p>
            <a:pPr lvl="0" algn="ctr">
              <a:defRPr sz="1800">
                <a:solidFill>
                  <a:srgbClr val="000000"/>
                </a:solidFill>
                <a:uFillTx/>
              </a:defRPr>
            </a:pPr>
            <a:r>
              <a:rPr sz="2500">
                <a:solidFill>
                  <a:srgbClr val="515151"/>
                </a:solidFill>
                <a:uFill>
                  <a:solidFill>
                    <a:srgbClr val="515151"/>
                  </a:solidFill>
                </a:uFill>
              </a:rPr>
              <a:t>jones@nceas.ucsb.edu</a:t>
            </a:r>
          </a:p>
        </p:txBody>
      </p:sp>
      <p:pic>
        <p:nvPicPr>
          <p:cNvPr id="28" name="NCEAS-Stacked-4C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963576" y="6260814"/>
            <a:ext cx="1077648" cy="968322"/>
          </a:xfrm>
          <a:prstGeom prst="rect">
            <a:avLst/>
          </a:prstGeom>
          <a:ln w="12700">
            <a:miter lim="400000"/>
          </a:ln>
        </p:spPr>
      </p:pic>
      <p:sp>
        <p:nvSpPr>
          <p:cNvPr id="29" name="Shape 29"/>
          <p:cNvSpPr>
            <a:spLocks noGrp="1"/>
          </p:cNvSpPr>
          <p:nvPr>
            <p:ph type="title"/>
          </p:nvPr>
        </p:nvSpPr>
        <p:spPr>
          <a:xfrm>
            <a:off x="977900" y="1039229"/>
            <a:ext cx="11049000" cy="3014107"/>
          </a:xfrm>
          <a:prstGeom prst="rect">
            <a:avLst/>
          </a:prstGeom>
        </p:spPr>
        <p:txBody>
          <a:bodyPr/>
          <a:lstStyle/>
          <a:p>
            <a:pPr lvl="0" algn="ctr">
              <a:defRPr sz="1800" b="0">
                <a:solidFill>
                  <a:srgbClr val="000000"/>
                </a:solidFill>
                <a:uFillTx/>
              </a:defRPr>
            </a:pPr>
            <a:endParaRPr sz="5600" b="1">
              <a:solidFill>
                <a:srgbClr val="205570"/>
              </a:solidFill>
              <a:uFill>
                <a:solidFill>
                  <a:srgbClr val="205570"/>
                </a:solidFill>
              </a:uFill>
            </a:endParaRPr>
          </a:p>
          <a:p>
            <a:pPr lvl="0" algn="ctr">
              <a:defRPr sz="1800" b="0">
                <a:solidFill>
                  <a:srgbClr val="000000"/>
                </a:solidFill>
                <a:uFillTx/>
              </a:defRPr>
            </a:pPr>
            <a:r>
              <a:rPr sz="5600" b="1">
                <a:solidFill>
                  <a:srgbClr val="205570"/>
                </a:solidFill>
                <a:uFill>
                  <a:solidFill>
                    <a:srgbClr val="205570"/>
                  </a:solidFill>
                </a:uFill>
              </a:rPr>
              <a:t>A global federation of interoperable data repositories</a:t>
            </a:r>
          </a:p>
        </p:txBody>
      </p:sp>
      <p:pic>
        <p:nvPicPr>
          <p:cNvPr id="30" name="image3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888828" y="459225"/>
            <a:ext cx="5227144" cy="1247170"/>
          </a:xfrm>
          <a:prstGeom prst="rect">
            <a:avLst/>
          </a:prstGeom>
          <a:ln w="12700">
            <a:round/>
          </a:ln>
        </p:spPr>
      </p:pic>
      <p:sp>
        <p:nvSpPr>
          <p:cNvPr id="31" name="Shape 31"/>
          <p:cNvSpPr/>
          <p:nvPr/>
        </p:nvSpPr>
        <p:spPr>
          <a:xfrm>
            <a:off x="83943" y="9061255"/>
            <a:ext cx="12790116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381000">
              <a:spcBef>
                <a:spcPts val="800"/>
              </a:spcBef>
              <a:buClr>
                <a:srgbClr val="515151"/>
              </a:buClr>
              <a:buFont typeface="Arial"/>
              <a:defRPr sz="2500">
                <a:solidFill>
                  <a:srgbClr val="515151"/>
                </a:solidFill>
                <a:uFill>
                  <a:solidFill>
                    <a:srgbClr val="515151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2500">
                <a:solidFill>
                  <a:srgbClr val="515151"/>
                </a:solidFill>
                <a:uFill>
                  <a:solidFill>
                    <a:srgbClr val="515151"/>
                  </a:solidFill>
                </a:uFill>
              </a:rPr>
              <a:t>March 8, 2015                                                                                                              Research Data Alliance</a:t>
            </a:r>
          </a:p>
        </p:txBody>
      </p:sp>
      <p:grpSp>
        <p:nvGrpSpPr>
          <p:cNvPr id="34" name="Group 34"/>
          <p:cNvGrpSpPr/>
          <p:nvPr/>
        </p:nvGrpSpPr>
        <p:grpSpPr>
          <a:xfrm>
            <a:off x="4725150" y="7611510"/>
            <a:ext cx="3507702" cy="520701"/>
            <a:chOff x="0" y="0"/>
            <a:chExt cx="3507700" cy="520699"/>
          </a:xfrm>
        </p:grpSpPr>
        <p:sp>
          <p:nvSpPr>
            <p:cNvPr id="32" name="Shape 32"/>
            <p:cNvSpPr/>
            <p:nvPr/>
          </p:nvSpPr>
          <p:spPr>
            <a:xfrm>
              <a:off x="527064" y="0"/>
              <a:ext cx="2980637" cy="495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defTabSz="381000">
                <a:spcBef>
                  <a:spcPts val="800"/>
                </a:spcBef>
                <a:buClr>
                  <a:srgbClr val="515151"/>
                </a:buClr>
                <a:buFont typeface="Arial"/>
                <a:defRPr sz="2500">
                  <a:solidFill>
                    <a:srgbClr val="515151"/>
                  </a:solidFill>
                  <a:uFill>
                    <a:solidFill>
                      <a:srgbClr val="515151"/>
                    </a:solidFill>
                  </a:u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  <a:uFillTx/>
                </a:defRPr>
              </a:pPr>
              <a:r>
                <a:rPr sz="2500">
                  <a:solidFill>
                    <a:srgbClr val="515151"/>
                  </a:solidFill>
                  <a:uFill>
                    <a:solidFill>
                      <a:srgbClr val="515151"/>
                    </a:solidFill>
                  </a:uFill>
                </a:rPr>
                <a:t>0000-0003-0077-4738</a:t>
              </a:r>
            </a:p>
          </p:txBody>
        </p:sp>
        <p:pic>
          <p:nvPicPr>
            <p:cNvPr id="33" name="pasted-image.pdf"/>
            <p:cNvPicPr/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25399"/>
              <a:ext cx="495300" cy="4953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Shape 38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5600">
                <a:solidFill>
                  <a:srgbClr val="1A7385"/>
                </a:solidFill>
                <a:uFill>
                  <a:solidFill>
                    <a:srgbClr val="1A7385"/>
                  </a:solidFill>
                </a:uFill>
              </a:rPr>
              <a:t>25 DataONE Repository Members</a:t>
            </a:r>
          </a:p>
        </p:txBody>
      </p:sp>
      <p:sp>
        <p:nvSpPr>
          <p:cNvPr id="387" name="Shape 387"/>
          <p:cNvSpPr>
            <a:spLocks noGrp="1"/>
          </p:cNvSpPr>
          <p:nvPr>
            <p:ph type="sldNum" sz="quarter" idx="2"/>
          </p:nvPr>
        </p:nvSpPr>
        <p:spPr>
          <a:xfrm>
            <a:off x="11982440" y="9185486"/>
            <a:ext cx="372121" cy="4191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650240">
              <a:defRPr sz="2200"/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fld id="{86CB4B4D-7CA3-9044-876B-883B54F8677D}" type="slidenum">
              <a:rPr sz="2200">
                <a:solidFill>
                  <a:srgbClr val="9A9A9A"/>
                </a:solidFill>
                <a:uFill>
                  <a:solidFill>
                    <a:srgbClr val="9A9A9A"/>
                  </a:solidFill>
                </a:uFill>
              </a:rPr>
              <a:t>10</a:t>
            </a:fld>
            <a:endParaRPr sz="2200">
              <a:solidFill>
                <a:srgbClr val="9A9A9A"/>
              </a:solidFill>
              <a:uFill>
                <a:solidFill>
                  <a:srgbClr val="9A9A9A"/>
                </a:solidFill>
              </a:uFill>
            </a:endParaRPr>
          </a:p>
        </p:txBody>
      </p:sp>
      <p:pic>
        <p:nvPicPr>
          <p:cNvPr id="388" name="mn-1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56150" y="2512990"/>
            <a:ext cx="3492500" cy="6886494"/>
          </a:xfrm>
          <a:prstGeom prst="rect">
            <a:avLst/>
          </a:prstGeom>
          <a:ln w="12700">
            <a:miter lim="400000"/>
          </a:ln>
        </p:spPr>
      </p:pic>
      <p:pic>
        <p:nvPicPr>
          <p:cNvPr id="389" name="mn-2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18243" y="3257271"/>
            <a:ext cx="3492501" cy="6116353"/>
          </a:xfrm>
          <a:prstGeom prst="rect">
            <a:avLst/>
          </a:prstGeom>
          <a:ln w="12700">
            <a:miter lim="400000"/>
          </a:ln>
        </p:spPr>
      </p:pic>
      <p:pic>
        <p:nvPicPr>
          <p:cNvPr id="390" name="mn-3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694056" y="3265800"/>
            <a:ext cx="3492501" cy="3824692"/>
          </a:xfrm>
          <a:prstGeom prst="rect">
            <a:avLst/>
          </a:prstGeom>
          <a:ln w="3175">
            <a:solidFill>
              <a:srgbClr val="53585F"/>
            </a:solidFill>
            <a:miter lim="400000"/>
          </a:ln>
          <a:effectLst>
            <a:reflection stA="50000" endPos="40000" dir="5400000" sy="-100000" algn="bl" rotWithShape="0"/>
          </a:effectLst>
        </p:spPr>
      </p:pic>
      <p:pic>
        <p:nvPicPr>
          <p:cNvPr id="391" name="mn-4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694056" y="7076326"/>
            <a:ext cx="3492501" cy="2301469"/>
          </a:xfrm>
          <a:prstGeom prst="rect">
            <a:avLst/>
          </a:prstGeom>
          <a:ln w="12700">
            <a:miter lim="400000"/>
          </a:ln>
        </p:spPr>
      </p:pic>
      <p:sp>
        <p:nvSpPr>
          <p:cNvPr id="392" name="Shape 392"/>
          <p:cNvSpPr/>
          <p:nvPr/>
        </p:nvSpPr>
        <p:spPr>
          <a:xfrm>
            <a:off x="1477429" y="1842063"/>
            <a:ext cx="10048355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1" indent="0" algn="l" defTabSz="381000">
              <a:spcBef>
                <a:spcPts val="800"/>
              </a:spcBef>
              <a:defRPr sz="1800"/>
            </a:pPr>
            <a:r>
              <a:rPr sz="2800">
                <a:solidFill>
                  <a:srgbClr val="205570"/>
                </a:solidFill>
                <a:uFill>
                  <a:solidFill>
                    <a:srgbClr val="205570"/>
                  </a:solidFill>
                </a:uFill>
                <a:latin typeface="Calibri"/>
                <a:ea typeface="Calibri"/>
                <a:cs typeface="Calibri"/>
                <a:sym typeface="Calibri"/>
              </a:rPr>
              <a:t>North America (21), Europe (1), Africa (1), Asia (1), South America (1)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4" name="image42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951698" y="4323645"/>
            <a:ext cx="2860604" cy="2860605"/>
          </a:xfrm>
          <a:prstGeom prst="rect">
            <a:avLst/>
          </a:prstGeom>
          <a:ln w="12700">
            <a:miter lim="400000"/>
          </a:ln>
        </p:spPr>
      </p:pic>
      <p:pic>
        <p:nvPicPr>
          <p:cNvPr id="395" name="image43.png"/>
          <p:cNvPicPr/>
          <p:nvPr/>
        </p:nvPicPr>
        <p:blipFill>
          <a:blip r:embed="rId3">
            <a:alphaModFix amt="15000"/>
            <a:extLst/>
          </a:blip>
          <a:stretch>
            <a:fillRect/>
          </a:stretch>
        </p:blipFill>
        <p:spPr>
          <a:xfrm>
            <a:off x="7658382" y="2817706"/>
            <a:ext cx="5346418" cy="6935895"/>
          </a:xfrm>
          <a:prstGeom prst="rect">
            <a:avLst/>
          </a:prstGeom>
          <a:ln w="12700">
            <a:miter lim="400000"/>
          </a:ln>
        </p:spPr>
      </p:pic>
      <p:sp>
        <p:nvSpPr>
          <p:cNvPr id="396" name="Shape 396"/>
          <p:cNvSpPr/>
          <p:nvPr/>
        </p:nvSpPr>
        <p:spPr>
          <a:xfrm>
            <a:off x="650239" y="1659467"/>
            <a:ext cx="11704321" cy="2258"/>
          </a:xfrm>
          <a:prstGeom prst="line">
            <a:avLst/>
          </a:prstGeom>
          <a:ln w="25400">
            <a:solidFill>
              <a:srgbClr val="186072"/>
            </a:solidFill>
            <a:round/>
          </a:ln>
        </p:spPr>
        <p:txBody>
          <a:bodyPr lIns="65023" tIns="65023" rIns="65023" bIns="65023"/>
          <a:lstStyle/>
          <a:p>
            <a:pPr lvl="0" algn="l" defTabSz="457200"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397" name="Shape 39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lvl="0" indent="0">
              <a:defRPr sz="1800" b="0">
                <a:solidFill>
                  <a:srgbClr val="000000"/>
                </a:solidFill>
                <a:uFillTx/>
              </a:defRPr>
            </a:pPr>
            <a:r>
              <a:rPr sz="3400" b="1">
                <a:solidFill>
                  <a:srgbClr val="205570"/>
                </a:solidFill>
                <a:uFill>
                  <a:solidFill>
                    <a:srgbClr val="205570"/>
                  </a:solidFill>
                </a:uFill>
              </a:rPr>
              <a:t>Member Nodes (MNs)</a:t>
            </a:r>
          </a:p>
          <a:p>
            <a:pPr marL="577850" lvl="1" indent="-285750">
              <a:spcBef>
                <a:spcPts val="700"/>
              </a:spcBef>
              <a:defRPr sz="1800">
                <a:solidFill>
                  <a:srgbClr val="000000"/>
                </a:solidFill>
                <a:uFillTx/>
              </a:defRPr>
            </a:pPr>
            <a:r>
              <a:rPr sz="2800">
                <a:solidFill>
                  <a:srgbClr val="205570"/>
                </a:solidFill>
                <a:uFill>
                  <a:solidFill>
                    <a:srgbClr val="205570"/>
                  </a:solidFill>
                </a:uFill>
              </a:rPr>
              <a:t>Authoritative data stores</a:t>
            </a:r>
            <a:endParaRPr sz="3800">
              <a:solidFill>
                <a:srgbClr val="205570"/>
              </a:solidFill>
              <a:uFill>
                <a:solidFill>
                  <a:srgbClr val="205570"/>
                </a:solidFill>
              </a:uFill>
            </a:endParaRPr>
          </a:p>
          <a:p>
            <a:pPr marL="577850" lvl="1" indent="-285750">
              <a:spcBef>
                <a:spcPts val="700"/>
              </a:spcBef>
              <a:defRPr sz="1800">
                <a:solidFill>
                  <a:srgbClr val="000000"/>
                </a:solidFill>
                <a:uFillTx/>
              </a:defRPr>
            </a:pPr>
            <a:r>
              <a:rPr sz="2800">
                <a:solidFill>
                  <a:srgbClr val="205570"/>
                </a:solidFill>
                <a:uFill>
                  <a:solidFill>
                    <a:srgbClr val="205570"/>
                  </a:solidFill>
                </a:uFill>
              </a:rPr>
              <a:t>Harness the power of local curation</a:t>
            </a:r>
            <a:endParaRPr sz="3800">
              <a:solidFill>
                <a:srgbClr val="205570"/>
              </a:solidFill>
              <a:uFill>
                <a:solidFill>
                  <a:srgbClr val="205570"/>
                </a:solidFill>
              </a:uFill>
            </a:endParaRPr>
          </a:p>
          <a:p>
            <a:pPr marL="679903" lvl="1" indent="-387803">
              <a:spcBef>
                <a:spcPts val="700"/>
              </a:spcBef>
              <a:defRPr sz="1800">
                <a:solidFill>
                  <a:srgbClr val="000000"/>
                </a:solidFill>
                <a:uFillTx/>
              </a:defRPr>
            </a:pPr>
            <a:endParaRPr sz="2800">
              <a:solidFill>
                <a:srgbClr val="205570"/>
              </a:solidFill>
              <a:uFill>
                <a:solidFill>
                  <a:srgbClr val="205570"/>
                </a:solidFill>
              </a:uFill>
            </a:endParaRPr>
          </a:p>
          <a:p>
            <a:pPr marL="0" lvl="0" indent="0">
              <a:defRPr sz="1800" b="0">
                <a:solidFill>
                  <a:srgbClr val="000000"/>
                </a:solidFill>
                <a:uFillTx/>
              </a:defRPr>
            </a:pPr>
            <a:r>
              <a:rPr sz="3400" b="1">
                <a:solidFill>
                  <a:srgbClr val="205570"/>
                </a:solidFill>
                <a:uFill>
                  <a:solidFill>
                    <a:srgbClr val="205570"/>
                  </a:solidFill>
                </a:uFill>
              </a:rPr>
              <a:t>Coordinating Nodes (CNs)</a:t>
            </a:r>
          </a:p>
          <a:p>
            <a:pPr marL="577850" lvl="1" indent="-285750">
              <a:spcBef>
                <a:spcPts val="700"/>
              </a:spcBef>
              <a:defRPr sz="1800">
                <a:solidFill>
                  <a:srgbClr val="000000"/>
                </a:solidFill>
                <a:uFillTx/>
              </a:defRPr>
            </a:pPr>
            <a:r>
              <a:rPr sz="2800">
                <a:solidFill>
                  <a:srgbClr val="205570"/>
                </a:solidFill>
                <a:uFill>
                  <a:solidFill>
                    <a:srgbClr val="205570"/>
                  </a:solidFill>
                </a:uFill>
              </a:rPr>
              <a:t>Services to link Member Nodes</a:t>
            </a:r>
          </a:p>
          <a:p>
            <a:pPr marL="577850" lvl="1" indent="-285750">
              <a:spcBef>
                <a:spcPts val="700"/>
              </a:spcBef>
              <a:defRPr sz="1800">
                <a:solidFill>
                  <a:srgbClr val="000000"/>
                </a:solidFill>
                <a:uFillTx/>
              </a:defRPr>
            </a:pPr>
            <a:r>
              <a:rPr sz="2800">
                <a:solidFill>
                  <a:srgbClr val="205570"/>
                </a:solidFill>
                <a:uFill>
                  <a:solidFill>
                    <a:srgbClr val="205570"/>
                  </a:solidFill>
                </a:uFill>
              </a:rPr>
              <a:t>REST APIs</a:t>
            </a:r>
            <a:endParaRPr sz="3800">
              <a:solidFill>
                <a:srgbClr val="205570"/>
              </a:solidFill>
              <a:uFill>
                <a:solidFill>
                  <a:srgbClr val="205570"/>
                </a:solidFill>
              </a:uFill>
            </a:endParaRPr>
          </a:p>
          <a:p>
            <a:pPr marL="679903" lvl="1" indent="-387803">
              <a:spcBef>
                <a:spcPts val="700"/>
              </a:spcBef>
              <a:defRPr sz="1800">
                <a:solidFill>
                  <a:srgbClr val="000000"/>
                </a:solidFill>
                <a:uFillTx/>
              </a:defRPr>
            </a:pPr>
            <a:endParaRPr sz="2800">
              <a:solidFill>
                <a:srgbClr val="205570"/>
              </a:solidFill>
              <a:uFill>
                <a:solidFill>
                  <a:srgbClr val="205570"/>
                </a:solidFill>
              </a:uFill>
            </a:endParaRPr>
          </a:p>
          <a:p>
            <a:pPr marL="0" lvl="0" indent="0">
              <a:defRPr sz="1800" b="0">
                <a:solidFill>
                  <a:srgbClr val="000000"/>
                </a:solidFill>
                <a:uFillTx/>
              </a:defRPr>
            </a:pPr>
            <a:r>
              <a:rPr sz="3400" b="1">
                <a:solidFill>
                  <a:srgbClr val="205570"/>
                </a:solidFill>
                <a:uFill>
                  <a:solidFill>
                    <a:srgbClr val="205570"/>
                  </a:solidFill>
                </a:uFill>
              </a:rPr>
              <a:t>Investigator Toolkit (ITK)</a:t>
            </a:r>
          </a:p>
          <a:p>
            <a:pPr marL="577850" lvl="1" indent="-285750">
              <a:spcBef>
                <a:spcPts val="700"/>
              </a:spcBef>
              <a:defRPr sz="1800">
                <a:solidFill>
                  <a:srgbClr val="000000"/>
                </a:solidFill>
                <a:uFillTx/>
              </a:defRPr>
            </a:pPr>
            <a:r>
              <a:rPr sz="2800">
                <a:solidFill>
                  <a:srgbClr val="205570"/>
                </a:solidFill>
                <a:uFill>
                  <a:solidFill>
                    <a:srgbClr val="205570"/>
                  </a:solidFill>
                </a:uFill>
              </a:rPr>
              <a:t>Tools for the whole data lifecycle</a:t>
            </a:r>
          </a:p>
        </p:txBody>
      </p:sp>
      <p:sp>
        <p:nvSpPr>
          <p:cNvPr id="398" name="Shape 398"/>
          <p:cNvSpPr>
            <a:spLocks noGrp="1"/>
          </p:cNvSpPr>
          <p:nvPr>
            <p:ph type="title"/>
          </p:nvPr>
        </p:nvSpPr>
        <p:spPr>
          <a:xfrm>
            <a:off x="4191416" y="390596"/>
            <a:ext cx="8165684" cy="1269591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5600">
                <a:solidFill>
                  <a:srgbClr val="1A7385"/>
                </a:solidFill>
                <a:uFill>
                  <a:solidFill>
                    <a:srgbClr val="1A7385"/>
                  </a:solidFill>
                </a:uFill>
              </a:rPr>
              <a:t>Creating Interoperability</a:t>
            </a:r>
          </a:p>
        </p:txBody>
      </p:sp>
      <p:sp>
        <p:nvSpPr>
          <p:cNvPr id="399" name="Shape 39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fld id="{86CB4B4D-7CA3-9044-876B-883B54F8677D}" type="slidenum">
              <a:rPr sz="1600">
                <a:solidFill>
                  <a:srgbClr val="9A9A9A"/>
                </a:solidFill>
                <a:uFill>
                  <a:solidFill>
                    <a:srgbClr val="9A9A9A"/>
                  </a:solidFill>
                </a:uFill>
              </a:rPr>
              <a:t>11</a:t>
            </a:fld>
            <a:endParaRPr sz="1600">
              <a:solidFill>
                <a:srgbClr val="9A9A9A"/>
              </a:solidFill>
              <a:uFill>
                <a:solidFill>
                  <a:srgbClr val="9A9A9A"/>
                </a:solidFill>
              </a:uFill>
            </a:endParaRPr>
          </a:p>
        </p:txBody>
      </p:sp>
      <p:pic>
        <p:nvPicPr>
          <p:cNvPr id="400" name="image44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886809" y="4287520"/>
            <a:ext cx="2862863" cy="2860605"/>
          </a:xfrm>
          <a:prstGeom prst="rect">
            <a:avLst/>
          </a:prstGeom>
          <a:ln w="12700">
            <a:miter lim="400000"/>
          </a:ln>
        </p:spPr>
      </p:pic>
      <p:pic>
        <p:nvPicPr>
          <p:cNvPr id="401" name="image45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362808" y="1842346"/>
            <a:ext cx="2860607" cy="2860607"/>
          </a:xfrm>
          <a:prstGeom prst="rect">
            <a:avLst/>
          </a:prstGeom>
          <a:ln w="12700">
            <a:miter lim="400000"/>
          </a:ln>
        </p:spPr>
      </p:pic>
      <p:sp>
        <p:nvSpPr>
          <p:cNvPr id="402" name="Shape 402"/>
          <p:cNvSpPr/>
          <p:nvPr/>
        </p:nvSpPr>
        <p:spPr>
          <a:xfrm>
            <a:off x="7380675" y="7687733"/>
            <a:ext cx="5288051" cy="193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 lvl="0" defTabSz="914400">
              <a:defRPr sz="1800"/>
            </a:pPr>
            <a:r>
              <a:rPr sz="6200" b="1">
                <a:solidFill>
                  <a:srgbClr val="CB9E7A"/>
                </a:solidFill>
                <a:latin typeface="Calibri"/>
                <a:ea typeface="Calibri"/>
                <a:cs typeface="Calibri"/>
                <a:sym typeface="Calibri"/>
              </a:rPr>
              <a:t>Interoperability</a:t>
            </a:r>
          </a:p>
          <a:p>
            <a:pPr lvl="0" defTabSz="914400">
              <a:defRPr sz="1800"/>
            </a:pPr>
            <a:r>
              <a:rPr sz="6200" b="1">
                <a:solidFill>
                  <a:srgbClr val="CB9E7A"/>
                </a:solidFill>
                <a:latin typeface="Calibri"/>
                <a:ea typeface="Calibri"/>
                <a:cs typeface="Calibri"/>
                <a:sym typeface="Calibri"/>
              </a:rPr>
              <a:t>API</a:t>
            </a:r>
          </a:p>
        </p:txBody>
      </p:sp>
      <p:grpSp>
        <p:nvGrpSpPr>
          <p:cNvPr id="405" name="Group 405"/>
          <p:cNvGrpSpPr/>
          <p:nvPr/>
        </p:nvGrpSpPr>
        <p:grpSpPr>
          <a:xfrm>
            <a:off x="537350" y="134056"/>
            <a:ext cx="3431824" cy="1343378"/>
            <a:chOff x="0" y="0"/>
            <a:chExt cx="3431822" cy="1343377"/>
          </a:xfrm>
        </p:grpSpPr>
        <p:sp>
          <p:nvSpPr>
            <p:cNvPr id="403" name="Shape 403"/>
            <p:cNvSpPr/>
            <p:nvPr/>
          </p:nvSpPr>
          <p:spPr>
            <a:xfrm>
              <a:off x="0" y="0"/>
              <a:ext cx="3431823" cy="1343378"/>
            </a:xfrm>
            <a:prstGeom prst="roundRect">
              <a:avLst>
                <a:gd name="adj" fmla="val 18893"/>
              </a:avLst>
            </a:prstGeom>
            <a:solidFill>
              <a:srgbClr val="FFFFFF"/>
            </a:solidFill>
            <a:ln w="50800" cap="flat">
              <a:solidFill>
                <a:srgbClr val="7FA6A4"/>
              </a:solidFill>
              <a:prstDash val="solid"/>
              <a:round/>
            </a:ln>
            <a:effectLst/>
          </p:spPr>
          <p:txBody>
            <a:bodyPr wrap="square" lIns="65023" tIns="65023" rIns="65023" bIns="65023" numCol="1" anchor="t">
              <a:noAutofit/>
            </a:bodyPr>
            <a:lstStyle/>
            <a:p>
              <a:pPr lvl="0" algn="l" defTabSz="914400">
                <a:defRPr sz="3400">
                  <a:latin typeface="Times Roman"/>
                  <a:ea typeface="Times Roman"/>
                  <a:cs typeface="Times Roman"/>
                  <a:sym typeface="Times Roman"/>
                </a:defRPr>
              </a:pPr>
              <a:endParaRPr/>
            </a:p>
          </p:txBody>
        </p:sp>
        <p:pic>
          <p:nvPicPr>
            <p:cNvPr id="404" name="image21.jpeg"/>
            <p:cNvPicPr/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230293" y="252871"/>
              <a:ext cx="2982525" cy="71345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Shape 407"/>
          <p:cNvSpPr>
            <a:spLocks noGrp="1"/>
          </p:cNvSpPr>
          <p:nvPr>
            <p:ph type="title"/>
          </p:nvPr>
        </p:nvSpPr>
        <p:spPr>
          <a:xfrm>
            <a:off x="4195420" y="390596"/>
            <a:ext cx="8161680" cy="1269591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5600">
                <a:solidFill>
                  <a:srgbClr val="1A7385"/>
                </a:solidFill>
                <a:uFill>
                  <a:solidFill>
                    <a:srgbClr val="1A7385"/>
                  </a:solidFill>
                </a:uFill>
              </a:rPr>
              <a:t>Service API as glue</a:t>
            </a:r>
          </a:p>
        </p:txBody>
      </p:sp>
      <p:sp>
        <p:nvSpPr>
          <p:cNvPr id="408" name="Shape 40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fld id="{86CB4B4D-7CA3-9044-876B-883B54F8677D}" type="slidenum">
              <a:rPr sz="1600">
                <a:solidFill>
                  <a:srgbClr val="9A9A9A"/>
                </a:solidFill>
                <a:uFill>
                  <a:solidFill>
                    <a:srgbClr val="9A9A9A"/>
                  </a:solidFill>
                </a:uFill>
              </a:rPr>
              <a:t>12</a:t>
            </a:fld>
            <a:endParaRPr sz="1600">
              <a:solidFill>
                <a:srgbClr val="9A9A9A"/>
              </a:solidFill>
              <a:uFill>
                <a:solidFill>
                  <a:srgbClr val="9A9A9A"/>
                </a:solidFill>
              </a:uFill>
            </a:endParaRPr>
          </a:p>
        </p:txBody>
      </p:sp>
      <p:grpSp>
        <p:nvGrpSpPr>
          <p:cNvPr id="500" name="Group 500"/>
          <p:cNvGrpSpPr/>
          <p:nvPr/>
        </p:nvGrpSpPr>
        <p:grpSpPr>
          <a:xfrm>
            <a:off x="1645025" y="1982759"/>
            <a:ext cx="9719207" cy="7292888"/>
            <a:chOff x="0" y="0"/>
            <a:chExt cx="9719205" cy="7292887"/>
          </a:xfrm>
        </p:grpSpPr>
        <p:sp>
          <p:nvSpPr>
            <p:cNvPr id="409" name="Shape 409"/>
            <p:cNvSpPr/>
            <p:nvPr/>
          </p:nvSpPr>
          <p:spPr>
            <a:xfrm>
              <a:off x="0" y="2239630"/>
              <a:ext cx="9719206" cy="630675"/>
            </a:xfrm>
            <a:prstGeom prst="roundRect">
              <a:avLst>
                <a:gd name="adj" fmla="val 35156"/>
              </a:avLst>
            </a:prstGeom>
            <a:solidFill>
              <a:srgbClr val="FFFECE"/>
            </a:solidFill>
            <a:ln w="12700" cap="flat">
              <a:solidFill>
                <a:srgbClr val="000000"/>
              </a:solidFill>
              <a:prstDash val="solid"/>
              <a:bevel/>
            </a:ln>
            <a:effectLst>
              <a:outerShdw blurRad="50800" dist="254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65023" tIns="65023" rIns="65023" bIns="65023" numCol="1" anchor="ctr">
              <a:noAutofit/>
            </a:bodyPr>
            <a:lstStyle/>
            <a:p>
              <a:pPr lvl="0" defTabSz="45720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10" name="Shape 410"/>
            <p:cNvSpPr/>
            <p:nvPr/>
          </p:nvSpPr>
          <p:spPr>
            <a:xfrm>
              <a:off x="4502237" y="2456756"/>
              <a:ext cx="710274" cy="4836132"/>
            </a:xfrm>
            <a:prstGeom prst="roundRect">
              <a:avLst>
                <a:gd name="adj" fmla="val 28545"/>
              </a:avLst>
            </a:prstGeom>
            <a:solidFill>
              <a:srgbClr val="FFFECE"/>
            </a:solidFill>
            <a:ln w="12700" cap="flat">
              <a:solidFill>
                <a:srgbClr val="000000"/>
              </a:solidFill>
              <a:prstDash val="solid"/>
              <a:bevel/>
            </a:ln>
            <a:effectLst>
              <a:outerShdw blurRad="50800" dist="254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65023" tIns="65023" rIns="65023" bIns="65023" numCol="1" anchor="ctr">
              <a:noAutofit/>
            </a:bodyPr>
            <a:lstStyle/>
            <a:p>
              <a:pPr lvl="0" defTabSz="45720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11" name="Shape 411"/>
            <p:cNvSpPr/>
            <p:nvPr/>
          </p:nvSpPr>
          <p:spPr>
            <a:xfrm>
              <a:off x="4438932" y="2309108"/>
              <a:ext cx="836883" cy="561197"/>
            </a:xfrm>
            <a:prstGeom prst="roundRect">
              <a:avLst>
                <a:gd name="adj" fmla="val 3881"/>
              </a:avLst>
            </a:prstGeom>
            <a:solidFill>
              <a:srgbClr val="FFFECE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lvl="0" defTabSz="45720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12" name="Shape 412"/>
            <p:cNvSpPr/>
            <p:nvPr/>
          </p:nvSpPr>
          <p:spPr>
            <a:xfrm>
              <a:off x="3107208" y="2211245"/>
              <a:ext cx="3890440" cy="5745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65023" tIns="65023" rIns="65023" bIns="65023" numCol="1" anchor="t">
              <a:spAutoFit/>
            </a:bodyPr>
            <a:lstStyle>
              <a:lvl1pPr algn="l" defTabSz="457200">
                <a:defRPr sz="2800" b="1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 lvl="0">
                <a:defRPr sz="1800" b="0"/>
              </a:pPr>
              <a:r>
                <a:rPr sz="2800" b="1"/>
                <a:t>Service API Specifications</a:t>
              </a:r>
            </a:p>
          </p:txBody>
        </p:sp>
        <p:sp>
          <p:nvSpPr>
            <p:cNvPr id="413" name="Shape 413"/>
            <p:cNvSpPr/>
            <p:nvPr/>
          </p:nvSpPr>
          <p:spPr>
            <a:xfrm>
              <a:off x="0" y="-1"/>
              <a:ext cx="9719206" cy="2104148"/>
            </a:xfrm>
            <a:prstGeom prst="roundRect">
              <a:avLst>
                <a:gd name="adj" fmla="val 7856"/>
              </a:avLst>
            </a:prstGeom>
            <a:solidFill>
              <a:srgbClr val="FDCB6C"/>
            </a:solidFill>
            <a:ln w="12700" cap="flat">
              <a:solidFill>
                <a:srgbClr val="000000"/>
              </a:solidFill>
              <a:prstDash val="solid"/>
              <a:bevel/>
            </a:ln>
            <a:effectLst>
              <a:outerShdw blurRad="50800" dist="254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65023" tIns="65023" rIns="65023" bIns="65023" numCol="1" anchor="ctr">
              <a:noAutofit/>
            </a:bodyPr>
            <a:lstStyle/>
            <a:p>
              <a:pPr lvl="0" defTabSz="45720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14" name="Shape 414"/>
            <p:cNvSpPr/>
            <p:nvPr/>
          </p:nvSpPr>
          <p:spPr>
            <a:xfrm>
              <a:off x="3270577" y="67198"/>
              <a:ext cx="2964630" cy="5745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65023" tIns="65023" rIns="65023" bIns="65023" numCol="1" anchor="t">
              <a:spAutoFit/>
            </a:bodyPr>
            <a:lstStyle>
              <a:lvl1pPr algn="l" defTabSz="457200">
                <a:defRPr sz="2800" b="1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 lvl="0">
                <a:defRPr sz="1800" b="0"/>
              </a:pPr>
              <a:r>
                <a:rPr sz="2800" b="1"/>
                <a:t>Investigator Toolkit</a:t>
              </a:r>
            </a:p>
          </p:txBody>
        </p:sp>
        <p:grpSp>
          <p:nvGrpSpPr>
            <p:cNvPr id="417" name="Group 417"/>
            <p:cNvGrpSpPr/>
            <p:nvPr/>
          </p:nvGrpSpPr>
          <p:grpSpPr>
            <a:xfrm>
              <a:off x="145665" y="636243"/>
              <a:ext cx="3038950" cy="477360"/>
              <a:chOff x="0" y="0"/>
              <a:chExt cx="3038949" cy="477358"/>
            </a:xfrm>
          </p:grpSpPr>
          <p:sp>
            <p:nvSpPr>
              <p:cNvPr id="415" name="Shape 415"/>
              <p:cNvSpPr/>
              <p:nvPr/>
            </p:nvSpPr>
            <p:spPr>
              <a:xfrm>
                <a:off x="-1" y="-1"/>
                <a:ext cx="3038951" cy="477360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000000"/>
                </a:solidFill>
                <a:prstDash val="solid"/>
                <a:bevel/>
              </a:ln>
              <a:effectLst>
                <a:outerShdw blurRad="50800" dist="254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lvl="0" defTabSz="457200">
                  <a:defRPr sz="1800"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416" name="Shape 416"/>
              <p:cNvSpPr/>
              <p:nvPr/>
            </p:nvSpPr>
            <p:spPr>
              <a:xfrm>
                <a:off x="-1" y="33955"/>
                <a:ext cx="3038951" cy="40944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65023" tIns="65023" rIns="65023" bIns="65023" numCol="1" anchor="ctr">
                <a:spAutoFit/>
              </a:bodyPr>
              <a:lstStyle>
                <a:lvl1pPr defTabSz="457200">
                  <a:defRPr sz="1800"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 lvl="0"/>
                <a:r>
                  <a:t>Data Discovery</a:t>
                </a:r>
              </a:p>
            </p:txBody>
          </p:sp>
        </p:grpSp>
        <p:grpSp>
          <p:nvGrpSpPr>
            <p:cNvPr id="420" name="Group 420"/>
            <p:cNvGrpSpPr/>
            <p:nvPr/>
          </p:nvGrpSpPr>
          <p:grpSpPr>
            <a:xfrm>
              <a:off x="3352418" y="636243"/>
              <a:ext cx="3044492" cy="477360"/>
              <a:chOff x="0" y="0"/>
              <a:chExt cx="3044491" cy="477358"/>
            </a:xfrm>
          </p:grpSpPr>
          <p:sp>
            <p:nvSpPr>
              <p:cNvPr id="418" name="Shape 418"/>
              <p:cNvSpPr/>
              <p:nvPr/>
            </p:nvSpPr>
            <p:spPr>
              <a:xfrm>
                <a:off x="-1" y="-1"/>
                <a:ext cx="3044493" cy="477360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000000"/>
                </a:solidFill>
                <a:prstDash val="solid"/>
                <a:bevel/>
              </a:ln>
              <a:effectLst>
                <a:outerShdw blurRad="50800" dist="254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lvl="0" defTabSz="457200">
                  <a:defRPr sz="1800"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419" name="Shape 419"/>
              <p:cNvSpPr/>
              <p:nvPr/>
            </p:nvSpPr>
            <p:spPr>
              <a:xfrm>
                <a:off x="-1" y="33955"/>
                <a:ext cx="3044493" cy="40944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65023" tIns="65023" rIns="65023" bIns="65023" numCol="1" anchor="ctr">
                <a:spAutoFit/>
              </a:bodyPr>
              <a:lstStyle>
                <a:lvl1pPr defTabSz="457200">
                  <a:defRPr sz="1800"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 lvl="0"/>
                <a:r>
                  <a:t>Analysis, Visualization</a:t>
                </a:r>
              </a:p>
            </p:txBody>
          </p:sp>
        </p:grpSp>
        <p:grpSp>
          <p:nvGrpSpPr>
            <p:cNvPr id="423" name="Group 423"/>
            <p:cNvGrpSpPr/>
            <p:nvPr/>
          </p:nvGrpSpPr>
          <p:grpSpPr>
            <a:xfrm>
              <a:off x="6564713" y="636243"/>
              <a:ext cx="3015460" cy="477360"/>
              <a:chOff x="0" y="0"/>
              <a:chExt cx="3015459" cy="477358"/>
            </a:xfrm>
          </p:grpSpPr>
          <p:sp>
            <p:nvSpPr>
              <p:cNvPr id="421" name="Shape 421"/>
              <p:cNvSpPr/>
              <p:nvPr/>
            </p:nvSpPr>
            <p:spPr>
              <a:xfrm>
                <a:off x="-1" y="-1"/>
                <a:ext cx="3015461" cy="477360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000000"/>
                </a:solidFill>
                <a:prstDash val="solid"/>
                <a:bevel/>
              </a:ln>
              <a:effectLst>
                <a:outerShdw blurRad="50800" dist="254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lvl="0" defTabSz="457200">
                  <a:defRPr sz="1800"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422" name="Shape 422"/>
              <p:cNvSpPr/>
              <p:nvPr/>
            </p:nvSpPr>
            <p:spPr>
              <a:xfrm>
                <a:off x="-1" y="33955"/>
                <a:ext cx="3015461" cy="40944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65023" tIns="65023" rIns="65023" bIns="65023" numCol="1" anchor="ctr">
                <a:spAutoFit/>
              </a:bodyPr>
              <a:lstStyle>
                <a:lvl1pPr defTabSz="457200">
                  <a:defRPr sz="1800"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 lvl="0"/>
                <a:r>
                  <a:t>Data Management</a:t>
                </a:r>
              </a:p>
            </p:txBody>
          </p:sp>
        </p:grpSp>
        <p:sp>
          <p:nvSpPr>
            <p:cNvPr id="424" name="Shape 424"/>
            <p:cNvSpPr/>
            <p:nvPr/>
          </p:nvSpPr>
          <p:spPr>
            <a:xfrm>
              <a:off x="145665" y="1240038"/>
              <a:ext cx="9434508" cy="67245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bevel/>
            </a:ln>
            <a:effectLst>
              <a:outerShdw blurRad="50800" dist="254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65023" tIns="65023" rIns="65023" bIns="65023" numCol="1" anchor="ctr">
              <a:noAutofit/>
            </a:bodyPr>
            <a:lstStyle/>
            <a:p>
              <a:pPr lvl="0" defTabSz="457200">
                <a:defRPr sz="22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grpSp>
          <p:nvGrpSpPr>
            <p:cNvPr id="427" name="Group 427"/>
            <p:cNvGrpSpPr/>
            <p:nvPr/>
          </p:nvGrpSpPr>
          <p:grpSpPr>
            <a:xfrm>
              <a:off x="313489" y="1330349"/>
              <a:ext cx="2131289" cy="477360"/>
              <a:chOff x="0" y="0"/>
              <a:chExt cx="2131288" cy="477358"/>
            </a:xfrm>
          </p:grpSpPr>
          <p:sp>
            <p:nvSpPr>
              <p:cNvPr id="425" name="Shape 425"/>
              <p:cNvSpPr/>
              <p:nvPr/>
            </p:nvSpPr>
            <p:spPr>
              <a:xfrm>
                <a:off x="-1" y="-1"/>
                <a:ext cx="2131290" cy="477360"/>
              </a:xfrm>
              <a:prstGeom prst="rect">
                <a:avLst/>
              </a:prstGeom>
              <a:solidFill>
                <a:srgbClr val="D9D9D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lvl="0" defTabSz="457200">
                  <a:defRPr sz="1800"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426" name="Shape 426"/>
              <p:cNvSpPr/>
              <p:nvPr/>
            </p:nvSpPr>
            <p:spPr>
              <a:xfrm>
                <a:off x="-1" y="33955"/>
                <a:ext cx="2131290" cy="40944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65023" tIns="65023" rIns="65023" bIns="65023" numCol="1" anchor="ctr">
                <a:spAutoFit/>
              </a:bodyPr>
              <a:lstStyle>
                <a:lvl1pPr defTabSz="457200">
                  <a:defRPr sz="1800"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 lvl="0"/>
                <a:r>
                  <a:t>Java Library</a:t>
                </a:r>
              </a:p>
            </p:txBody>
          </p:sp>
        </p:grpSp>
        <p:grpSp>
          <p:nvGrpSpPr>
            <p:cNvPr id="430" name="Group 430"/>
            <p:cNvGrpSpPr/>
            <p:nvPr/>
          </p:nvGrpSpPr>
          <p:grpSpPr>
            <a:xfrm>
              <a:off x="2624495" y="1327779"/>
              <a:ext cx="2131289" cy="477360"/>
              <a:chOff x="0" y="0"/>
              <a:chExt cx="2131288" cy="477358"/>
            </a:xfrm>
          </p:grpSpPr>
          <p:sp>
            <p:nvSpPr>
              <p:cNvPr id="428" name="Shape 428"/>
              <p:cNvSpPr/>
              <p:nvPr/>
            </p:nvSpPr>
            <p:spPr>
              <a:xfrm>
                <a:off x="-1" y="-1"/>
                <a:ext cx="2131290" cy="477360"/>
              </a:xfrm>
              <a:prstGeom prst="rect">
                <a:avLst/>
              </a:prstGeom>
              <a:solidFill>
                <a:srgbClr val="D9D9D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lvl="0" defTabSz="457200">
                  <a:defRPr sz="1800"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429" name="Shape 429"/>
              <p:cNvSpPr/>
              <p:nvPr/>
            </p:nvSpPr>
            <p:spPr>
              <a:xfrm>
                <a:off x="-1" y="33955"/>
                <a:ext cx="2131290" cy="40944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65023" tIns="65023" rIns="65023" bIns="65023" numCol="1" anchor="ctr">
                <a:spAutoFit/>
              </a:bodyPr>
              <a:lstStyle>
                <a:lvl1pPr defTabSz="457200">
                  <a:defRPr sz="1800"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 lvl="0"/>
                <a:r>
                  <a:t>Python Library</a:t>
                </a:r>
              </a:p>
            </p:txBody>
          </p:sp>
        </p:grpSp>
        <p:grpSp>
          <p:nvGrpSpPr>
            <p:cNvPr id="433" name="Group 433"/>
            <p:cNvGrpSpPr/>
            <p:nvPr/>
          </p:nvGrpSpPr>
          <p:grpSpPr>
            <a:xfrm>
              <a:off x="4935501" y="1338110"/>
              <a:ext cx="2131289" cy="477360"/>
              <a:chOff x="0" y="0"/>
              <a:chExt cx="2131288" cy="477358"/>
            </a:xfrm>
          </p:grpSpPr>
          <p:sp>
            <p:nvSpPr>
              <p:cNvPr id="431" name="Shape 431"/>
              <p:cNvSpPr/>
              <p:nvPr/>
            </p:nvSpPr>
            <p:spPr>
              <a:xfrm>
                <a:off x="-1" y="-1"/>
                <a:ext cx="2131290" cy="477360"/>
              </a:xfrm>
              <a:prstGeom prst="rect">
                <a:avLst/>
              </a:prstGeom>
              <a:solidFill>
                <a:srgbClr val="D9D9D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lvl="0" defTabSz="457200">
                  <a:defRPr sz="1800"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432" name="Shape 432"/>
              <p:cNvSpPr/>
              <p:nvPr/>
            </p:nvSpPr>
            <p:spPr>
              <a:xfrm>
                <a:off x="-1" y="33955"/>
                <a:ext cx="2131290" cy="40944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65023" tIns="65023" rIns="65023" bIns="65023" numCol="1" anchor="ctr">
                <a:spAutoFit/>
              </a:bodyPr>
              <a:lstStyle>
                <a:lvl1pPr defTabSz="457200">
                  <a:defRPr sz="1800"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 lvl="0"/>
                <a:r>
                  <a:t>CLI Tools</a:t>
                </a:r>
              </a:p>
            </p:txBody>
          </p:sp>
        </p:grpSp>
        <p:grpSp>
          <p:nvGrpSpPr>
            <p:cNvPr id="436" name="Group 436"/>
            <p:cNvGrpSpPr/>
            <p:nvPr/>
          </p:nvGrpSpPr>
          <p:grpSpPr>
            <a:xfrm>
              <a:off x="7246505" y="1335540"/>
              <a:ext cx="2131290" cy="477360"/>
              <a:chOff x="0" y="0"/>
              <a:chExt cx="2131288" cy="477358"/>
            </a:xfrm>
          </p:grpSpPr>
          <p:sp>
            <p:nvSpPr>
              <p:cNvPr id="434" name="Shape 434"/>
              <p:cNvSpPr/>
              <p:nvPr/>
            </p:nvSpPr>
            <p:spPr>
              <a:xfrm>
                <a:off x="-1" y="-1"/>
                <a:ext cx="2131290" cy="477360"/>
              </a:xfrm>
              <a:prstGeom prst="rect">
                <a:avLst/>
              </a:prstGeom>
              <a:solidFill>
                <a:srgbClr val="D9D9D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lvl="0" defTabSz="457200">
                  <a:defRPr sz="1800"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435" name="Shape 435"/>
              <p:cNvSpPr/>
              <p:nvPr/>
            </p:nvSpPr>
            <p:spPr>
              <a:xfrm>
                <a:off x="-1" y="33955"/>
                <a:ext cx="2131290" cy="40944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65023" tIns="65023" rIns="65023" bIns="65023" numCol="1" anchor="ctr">
                <a:spAutoFit/>
              </a:bodyPr>
              <a:lstStyle>
                <a:lvl1pPr defTabSz="457200">
                  <a:defRPr sz="1800"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 lvl="0"/>
                <a:r>
                  <a:t>REST URLs</a:t>
                </a:r>
              </a:p>
            </p:txBody>
          </p:sp>
        </p:grpSp>
        <p:sp>
          <p:nvSpPr>
            <p:cNvPr id="437" name="Shape 437"/>
            <p:cNvSpPr/>
            <p:nvPr/>
          </p:nvSpPr>
          <p:spPr>
            <a:xfrm>
              <a:off x="0" y="2996920"/>
              <a:ext cx="4331280" cy="4295968"/>
            </a:xfrm>
            <a:prstGeom prst="roundRect">
              <a:avLst>
                <a:gd name="adj" fmla="val 4087"/>
              </a:avLst>
            </a:prstGeom>
            <a:solidFill>
              <a:srgbClr val="9BC595"/>
            </a:solidFill>
            <a:ln w="12700" cap="flat">
              <a:solidFill>
                <a:srgbClr val="000000"/>
              </a:solidFill>
              <a:prstDash val="solid"/>
              <a:bevel/>
            </a:ln>
            <a:effectLst>
              <a:outerShdw blurRad="50800" dist="254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65023" tIns="65023" rIns="65023" bIns="65023" numCol="1" anchor="ctr">
              <a:noAutofit/>
            </a:bodyPr>
            <a:lstStyle/>
            <a:p>
              <a:pPr lvl="0" defTabSz="45720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38" name="Shape 438"/>
            <p:cNvSpPr/>
            <p:nvPr/>
          </p:nvSpPr>
          <p:spPr>
            <a:xfrm>
              <a:off x="856992" y="3125236"/>
              <a:ext cx="2435571" cy="5745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65023" tIns="65023" rIns="65023" bIns="65023" numCol="1" anchor="t">
              <a:spAutoFit/>
            </a:bodyPr>
            <a:lstStyle>
              <a:lvl1pPr algn="l" defTabSz="457200">
                <a:defRPr sz="2800" b="1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 lvl="0">
                <a:defRPr sz="1800" b="0"/>
              </a:pPr>
              <a:r>
                <a:rPr sz="2800" b="1"/>
                <a:t>Member Nodes</a:t>
              </a:r>
            </a:p>
          </p:txBody>
        </p:sp>
        <p:grpSp>
          <p:nvGrpSpPr>
            <p:cNvPr id="441" name="Group 441"/>
            <p:cNvGrpSpPr/>
            <p:nvPr/>
          </p:nvGrpSpPr>
          <p:grpSpPr>
            <a:xfrm>
              <a:off x="171467" y="5242108"/>
              <a:ext cx="4006469" cy="477360"/>
              <a:chOff x="0" y="0"/>
              <a:chExt cx="4006468" cy="477358"/>
            </a:xfrm>
          </p:grpSpPr>
          <p:sp>
            <p:nvSpPr>
              <p:cNvPr id="439" name="Shape 439"/>
              <p:cNvSpPr/>
              <p:nvPr/>
            </p:nvSpPr>
            <p:spPr>
              <a:xfrm>
                <a:off x="-1" y="-1"/>
                <a:ext cx="4006470" cy="477360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000000"/>
                </a:solidFill>
                <a:prstDash val="solid"/>
                <a:bevel/>
              </a:ln>
              <a:effectLst>
                <a:outerShdw blurRad="50800" dist="254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lvl="0" defTabSz="457200">
                  <a:defRPr sz="2200"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440" name="Shape 440"/>
              <p:cNvSpPr/>
              <p:nvPr/>
            </p:nvSpPr>
            <p:spPr>
              <a:xfrm>
                <a:off x="-1" y="2205"/>
                <a:ext cx="4006470" cy="47294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65023" tIns="65023" rIns="65023" bIns="65023" numCol="1" anchor="ctr">
                <a:spAutoFit/>
              </a:bodyPr>
              <a:lstStyle>
                <a:lvl1pPr defTabSz="457200">
                  <a:defRPr sz="2200"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 lvl="0">
                  <a:defRPr sz="1800"/>
                </a:pPr>
                <a:r>
                  <a:rPr sz="2200"/>
                  <a:t>Translate to MN Internals</a:t>
                </a:r>
              </a:p>
            </p:txBody>
          </p:sp>
        </p:grpSp>
        <p:grpSp>
          <p:nvGrpSpPr>
            <p:cNvPr id="444" name="Group 444"/>
            <p:cNvGrpSpPr/>
            <p:nvPr/>
          </p:nvGrpSpPr>
          <p:grpSpPr>
            <a:xfrm>
              <a:off x="171899" y="5807560"/>
              <a:ext cx="4006470" cy="1340390"/>
              <a:chOff x="0" y="0"/>
              <a:chExt cx="4006468" cy="1340389"/>
            </a:xfrm>
          </p:grpSpPr>
          <p:sp>
            <p:nvSpPr>
              <p:cNvPr id="442" name="Shape 442"/>
              <p:cNvSpPr/>
              <p:nvPr/>
            </p:nvSpPr>
            <p:spPr>
              <a:xfrm>
                <a:off x="-1" y="0"/>
                <a:ext cx="4006470" cy="1340390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000000"/>
                </a:solidFill>
                <a:prstDash val="solid"/>
                <a:bevel/>
              </a:ln>
              <a:effectLst>
                <a:outerShdw blurRad="50800" dist="254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lvl="0" defTabSz="457200">
                  <a:defRPr sz="2200"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443" name="Shape 443"/>
              <p:cNvSpPr/>
              <p:nvPr/>
            </p:nvSpPr>
            <p:spPr>
              <a:xfrm>
                <a:off x="-1" y="433720"/>
                <a:ext cx="4006470" cy="47294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65023" tIns="65023" rIns="65023" bIns="65023" numCol="1" anchor="ctr">
                <a:spAutoFit/>
              </a:bodyPr>
              <a:lstStyle>
                <a:lvl1pPr defTabSz="457200">
                  <a:defRPr sz="2200"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 lvl="0">
                  <a:defRPr sz="1800"/>
                </a:pPr>
                <a:r>
                  <a:rPr sz="2200"/>
                  <a:t>Data Repository</a:t>
                </a:r>
              </a:p>
            </p:txBody>
          </p:sp>
        </p:grpSp>
        <p:grpSp>
          <p:nvGrpSpPr>
            <p:cNvPr id="459" name="Group 459"/>
            <p:cNvGrpSpPr/>
            <p:nvPr/>
          </p:nvGrpSpPr>
          <p:grpSpPr>
            <a:xfrm>
              <a:off x="171899" y="3664787"/>
              <a:ext cx="4006470" cy="1485679"/>
              <a:chOff x="0" y="0"/>
              <a:chExt cx="4006468" cy="1485677"/>
            </a:xfrm>
          </p:grpSpPr>
          <p:sp>
            <p:nvSpPr>
              <p:cNvPr id="445" name="Shape 445"/>
              <p:cNvSpPr/>
              <p:nvPr/>
            </p:nvSpPr>
            <p:spPr>
              <a:xfrm>
                <a:off x="-1" y="29495"/>
                <a:ext cx="4006470" cy="145618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000000"/>
                </a:solidFill>
                <a:prstDash val="solid"/>
                <a:bevel/>
              </a:ln>
              <a:effectLst>
                <a:outerShdw blurRad="50800" dist="254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lvl="0" defTabSz="457200">
                  <a:defRPr sz="2200"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grpSp>
            <p:nvGrpSpPr>
              <p:cNvPr id="448" name="Group 448"/>
              <p:cNvGrpSpPr/>
              <p:nvPr/>
            </p:nvGrpSpPr>
            <p:grpSpPr>
              <a:xfrm>
                <a:off x="141589" y="475730"/>
                <a:ext cx="1731340" cy="472949"/>
                <a:chOff x="0" y="141"/>
                <a:chExt cx="1731339" cy="472947"/>
              </a:xfrm>
            </p:grpSpPr>
            <p:sp>
              <p:nvSpPr>
                <p:cNvPr id="446" name="Shape 446"/>
                <p:cNvSpPr/>
                <p:nvPr/>
              </p:nvSpPr>
              <p:spPr>
                <a:xfrm>
                  <a:off x="0" y="49682"/>
                  <a:ext cx="1731340" cy="373866"/>
                </a:xfrm>
                <a:prstGeom prst="rect">
                  <a:avLst/>
                </a:prstGeom>
                <a:solidFill>
                  <a:srgbClr val="D9D9D9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65023" tIns="65023" rIns="65023" bIns="65023" numCol="1" anchor="ctr">
                  <a:noAutofit/>
                </a:bodyPr>
                <a:lstStyle/>
                <a:p>
                  <a:pPr lvl="0" defTabSz="457200">
                    <a:defRPr sz="2200"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  <p:sp>
              <p:nvSpPr>
                <p:cNvPr id="447" name="Shape 447"/>
                <p:cNvSpPr/>
                <p:nvPr/>
              </p:nvSpPr>
              <p:spPr>
                <a:xfrm>
                  <a:off x="0" y="141"/>
                  <a:ext cx="1731340" cy="472949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65023" tIns="65023" rIns="65023" bIns="65023" numCol="1" anchor="ctr">
                  <a:spAutoFit/>
                </a:bodyPr>
                <a:lstStyle>
                  <a:lvl1pPr defTabSz="457200">
                    <a:defRPr sz="2200">
                      <a:latin typeface="Calibri"/>
                      <a:ea typeface="Calibri"/>
                      <a:cs typeface="Calibri"/>
                      <a:sym typeface="Calibri"/>
                    </a:defRPr>
                  </a:lvl1pPr>
                </a:lstStyle>
                <a:p>
                  <a:pPr lvl="0">
                    <a:defRPr sz="1800"/>
                  </a:pPr>
                  <a:r>
                    <a:rPr sz="2200"/>
                    <a:t>Read</a:t>
                  </a:r>
                </a:p>
              </p:txBody>
            </p:sp>
          </p:grpSp>
          <p:sp>
            <p:nvSpPr>
              <p:cNvPr id="449" name="Shape 449"/>
              <p:cNvSpPr/>
              <p:nvPr/>
            </p:nvSpPr>
            <p:spPr>
              <a:xfrm>
                <a:off x="678253" y="0"/>
                <a:ext cx="2324272" cy="49834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65023" tIns="65023" rIns="65023" bIns="65023" numCol="1" anchor="t">
                <a:spAutoFit/>
              </a:bodyPr>
              <a:lstStyle>
                <a:lvl1pPr algn="l" defTabSz="457200">
                  <a:defRPr sz="2400"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 lvl="0">
                  <a:defRPr sz="1800"/>
                </a:pPr>
                <a:r>
                  <a:rPr sz="2400"/>
                  <a:t>Service Interfaces</a:t>
                </a:r>
              </a:p>
            </p:txBody>
          </p:sp>
          <p:grpSp>
            <p:nvGrpSpPr>
              <p:cNvPr id="452" name="Group 452"/>
              <p:cNvGrpSpPr/>
              <p:nvPr/>
            </p:nvGrpSpPr>
            <p:grpSpPr>
              <a:xfrm>
                <a:off x="141589" y="963398"/>
                <a:ext cx="1731340" cy="472949"/>
                <a:chOff x="0" y="141"/>
                <a:chExt cx="1731339" cy="472947"/>
              </a:xfrm>
            </p:grpSpPr>
            <p:sp>
              <p:nvSpPr>
                <p:cNvPr id="450" name="Shape 450"/>
                <p:cNvSpPr/>
                <p:nvPr/>
              </p:nvSpPr>
              <p:spPr>
                <a:xfrm>
                  <a:off x="0" y="49682"/>
                  <a:ext cx="1731340" cy="373866"/>
                </a:xfrm>
                <a:prstGeom prst="rect">
                  <a:avLst/>
                </a:prstGeom>
                <a:solidFill>
                  <a:srgbClr val="D9D9D9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65023" tIns="65023" rIns="65023" bIns="65023" numCol="1" anchor="ctr">
                  <a:noAutofit/>
                </a:bodyPr>
                <a:lstStyle/>
                <a:p>
                  <a:pPr lvl="0" defTabSz="457200">
                    <a:defRPr sz="2200"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  <p:sp>
              <p:nvSpPr>
                <p:cNvPr id="451" name="Shape 451"/>
                <p:cNvSpPr/>
                <p:nvPr/>
              </p:nvSpPr>
              <p:spPr>
                <a:xfrm>
                  <a:off x="0" y="141"/>
                  <a:ext cx="1731340" cy="472949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65023" tIns="65023" rIns="65023" bIns="65023" numCol="1" anchor="ctr">
                  <a:spAutoFit/>
                </a:bodyPr>
                <a:lstStyle>
                  <a:lvl1pPr defTabSz="457200">
                    <a:defRPr sz="2200">
                      <a:latin typeface="Calibri"/>
                      <a:ea typeface="Calibri"/>
                      <a:cs typeface="Calibri"/>
                      <a:sym typeface="Calibri"/>
                    </a:defRPr>
                  </a:lvl1pPr>
                </a:lstStyle>
                <a:p>
                  <a:pPr lvl="0">
                    <a:defRPr sz="1800"/>
                  </a:pPr>
                  <a:r>
                    <a:rPr sz="2200"/>
                    <a:t>Write</a:t>
                  </a:r>
                </a:p>
              </p:txBody>
            </p:sp>
          </p:grpSp>
          <p:grpSp>
            <p:nvGrpSpPr>
              <p:cNvPr id="455" name="Group 455"/>
              <p:cNvGrpSpPr/>
              <p:nvPr/>
            </p:nvGrpSpPr>
            <p:grpSpPr>
              <a:xfrm>
                <a:off x="2069639" y="475730"/>
                <a:ext cx="1731340" cy="472949"/>
                <a:chOff x="0" y="141"/>
                <a:chExt cx="1731339" cy="472947"/>
              </a:xfrm>
            </p:grpSpPr>
            <p:sp>
              <p:nvSpPr>
                <p:cNvPr id="453" name="Shape 453"/>
                <p:cNvSpPr/>
                <p:nvPr/>
              </p:nvSpPr>
              <p:spPr>
                <a:xfrm>
                  <a:off x="0" y="49682"/>
                  <a:ext cx="1731340" cy="373866"/>
                </a:xfrm>
                <a:prstGeom prst="rect">
                  <a:avLst/>
                </a:prstGeom>
                <a:solidFill>
                  <a:srgbClr val="D9D9D9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65023" tIns="65023" rIns="65023" bIns="65023" numCol="1" anchor="ctr">
                  <a:noAutofit/>
                </a:bodyPr>
                <a:lstStyle/>
                <a:p>
                  <a:pPr lvl="0" defTabSz="457200">
                    <a:defRPr sz="2200"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  <p:sp>
              <p:nvSpPr>
                <p:cNvPr id="454" name="Shape 454"/>
                <p:cNvSpPr/>
                <p:nvPr/>
              </p:nvSpPr>
              <p:spPr>
                <a:xfrm>
                  <a:off x="0" y="141"/>
                  <a:ext cx="1731340" cy="472949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65023" tIns="65023" rIns="65023" bIns="65023" numCol="1" anchor="ctr">
                  <a:spAutoFit/>
                </a:bodyPr>
                <a:lstStyle>
                  <a:lvl1pPr defTabSz="457200">
                    <a:defRPr sz="2200">
                      <a:latin typeface="Calibri"/>
                      <a:ea typeface="Calibri"/>
                      <a:cs typeface="Calibri"/>
                      <a:sym typeface="Calibri"/>
                    </a:defRPr>
                  </a:lvl1pPr>
                </a:lstStyle>
                <a:p>
                  <a:pPr lvl="0">
                    <a:defRPr sz="1800"/>
                  </a:pPr>
                  <a:r>
                    <a:rPr sz="2200"/>
                    <a:t>Authorize</a:t>
                  </a:r>
                </a:p>
              </p:txBody>
            </p:sp>
          </p:grpSp>
          <p:grpSp>
            <p:nvGrpSpPr>
              <p:cNvPr id="458" name="Group 458"/>
              <p:cNvGrpSpPr/>
              <p:nvPr/>
            </p:nvGrpSpPr>
            <p:grpSpPr>
              <a:xfrm>
                <a:off x="2069639" y="963398"/>
                <a:ext cx="1731340" cy="472949"/>
                <a:chOff x="0" y="141"/>
                <a:chExt cx="1731339" cy="472947"/>
              </a:xfrm>
            </p:grpSpPr>
            <p:sp>
              <p:nvSpPr>
                <p:cNvPr id="456" name="Shape 456"/>
                <p:cNvSpPr/>
                <p:nvPr/>
              </p:nvSpPr>
              <p:spPr>
                <a:xfrm>
                  <a:off x="0" y="49682"/>
                  <a:ext cx="1731340" cy="373866"/>
                </a:xfrm>
                <a:prstGeom prst="rect">
                  <a:avLst/>
                </a:prstGeom>
                <a:solidFill>
                  <a:srgbClr val="D9D9D9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65023" tIns="65023" rIns="65023" bIns="65023" numCol="1" anchor="ctr">
                  <a:noAutofit/>
                </a:bodyPr>
                <a:lstStyle/>
                <a:p>
                  <a:pPr lvl="0" defTabSz="457200">
                    <a:defRPr sz="2200"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  <p:sp>
              <p:nvSpPr>
                <p:cNvPr id="457" name="Shape 457"/>
                <p:cNvSpPr/>
                <p:nvPr/>
              </p:nvSpPr>
              <p:spPr>
                <a:xfrm>
                  <a:off x="0" y="141"/>
                  <a:ext cx="1731340" cy="472949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65023" tIns="65023" rIns="65023" bIns="65023" numCol="1" anchor="ctr">
                  <a:spAutoFit/>
                </a:bodyPr>
                <a:lstStyle>
                  <a:lvl1pPr defTabSz="457200">
                    <a:defRPr sz="2200">
                      <a:latin typeface="Calibri"/>
                      <a:ea typeface="Calibri"/>
                      <a:cs typeface="Calibri"/>
                      <a:sym typeface="Calibri"/>
                    </a:defRPr>
                  </a:lvl1pPr>
                </a:lstStyle>
                <a:p>
                  <a:pPr lvl="0">
                    <a:defRPr sz="1800"/>
                  </a:pPr>
                  <a:r>
                    <a:rPr sz="2200"/>
                    <a:t>Replicate</a:t>
                  </a:r>
                </a:p>
              </p:txBody>
            </p:sp>
          </p:grpSp>
        </p:grpSp>
        <p:sp>
          <p:nvSpPr>
            <p:cNvPr id="460" name="Shape 460"/>
            <p:cNvSpPr/>
            <p:nvPr/>
          </p:nvSpPr>
          <p:spPr>
            <a:xfrm>
              <a:off x="5387925" y="2996920"/>
              <a:ext cx="4331281" cy="4295968"/>
            </a:xfrm>
            <a:prstGeom prst="roundRect">
              <a:avLst>
                <a:gd name="adj" fmla="val 3613"/>
              </a:avLst>
            </a:prstGeom>
            <a:solidFill>
              <a:srgbClr val="6CB6BA"/>
            </a:solidFill>
            <a:ln w="12700" cap="flat">
              <a:solidFill>
                <a:srgbClr val="000000"/>
              </a:solidFill>
              <a:prstDash val="solid"/>
              <a:bevel/>
            </a:ln>
            <a:effectLst>
              <a:outerShdw blurRad="50800" dist="254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65023" tIns="65023" rIns="65023" bIns="65023" numCol="1" anchor="ctr">
              <a:noAutofit/>
            </a:bodyPr>
            <a:lstStyle/>
            <a:p>
              <a:pPr lvl="0" defTabSz="45720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61" name="Shape 461"/>
            <p:cNvSpPr/>
            <p:nvPr/>
          </p:nvSpPr>
          <p:spPr>
            <a:xfrm>
              <a:off x="5878479" y="3125236"/>
              <a:ext cx="3064121" cy="5745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65023" tIns="65023" rIns="65023" bIns="65023" numCol="1" anchor="t">
              <a:spAutoFit/>
            </a:bodyPr>
            <a:lstStyle>
              <a:lvl1pPr algn="l" defTabSz="457200">
                <a:defRPr sz="2800" b="1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 lvl="0">
                <a:defRPr sz="1800" b="0"/>
              </a:pPr>
              <a:r>
                <a:rPr sz="2800" b="1"/>
                <a:t>Coordinating Nodes</a:t>
              </a:r>
            </a:p>
          </p:txBody>
        </p:sp>
        <p:grpSp>
          <p:nvGrpSpPr>
            <p:cNvPr id="464" name="Group 464"/>
            <p:cNvGrpSpPr/>
            <p:nvPr/>
          </p:nvGrpSpPr>
          <p:grpSpPr>
            <a:xfrm>
              <a:off x="5574930" y="6708087"/>
              <a:ext cx="1914368" cy="477360"/>
              <a:chOff x="0" y="0"/>
              <a:chExt cx="1914366" cy="477358"/>
            </a:xfrm>
          </p:grpSpPr>
          <p:sp>
            <p:nvSpPr>
              <p:cNvPr id="462" name="Shape 462"/>
              <p:cNvSpPr/>
              <p:nvPr/>
            </p:nvSpPr>
            <p:spPr>
              <a:xfrm>
                <a:off x="-1" y="-1"/>
                <a:ext cx="1914368" cy="477360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000000"/>
                </a:solidFill>
                <a:prstDash val="solid"/>
                <a:bevel/>
              </a:ln>
              <a:effectLst>
                <a:outerShdw blurRad="50800" dist="254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lvl="0" defTabSz="457200">
                  <a:defRPr sz="2200"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463" name="Shape 463"/>
              <p:cNvSpPr/>
              <p:nvPr/>
            </p:nvSpPr>
            <p:spPr>
              <a:xfrm>
                <a:off x="-1" y="2205"/>
                <a:ext cx="1914368" cy="47294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65023" tIns="65023" rIns="65023" bIns="65023" numCol="1" anchor="ctr">
                <a:spAutoFit/>
              </a:bodyPr>
              <a:lstStyle>
                <a:lvl1pPr defTabSz="457200">
                  <a:defRPr sz="2200"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 lvl="0">
                  <a:defRPr sz="1800"/>
                </a:pPr>
                <a:r>
                  <a:rPr sz="2200"/>
                  <a:t>Object Store</a:t>
                </a:r>
              </a:p>
            </p:txBody>
          </p:sp>
        </p:grpSp>
        <p:grpSp>
          <p:nvGrpSpPr>
            <p:cNvPr id="467" name="Group 467"/>
            <p:cNvGrpSpPr/>
            <p:nvPr/>
          </p:nvGrpSpPr>
          <p:grpSpPr>
            <a:xfrm>
              <a:off x="7652904" y="6708087"/>
              <a:ext cx="1914367" cy="477360"/>
              <a:chOff x="0" y="0"/>
              <a:chExt cx="1914366" cy="477358"/>
            </a:xfrm>
          </p:grpSpPr>
          <p:sp>
            <p:nvSpPr>
              <p:cNvPr id="465" name="Shape 465"/>
              <p:cNvSpPr/>
              <p:nvPr/>
            </p:nvSpPr>
            <p:spPr>
              <a:xfrm>
                <a:off x="-1" y="-1"/>
                <a:ext cx="1914368" cy="477360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000000"/>
                </a:solidFill>
                <a:prstDash val="solid"/>
                <a:bevel/>
              </a:ln>
              <a:effectLst>
                <a:outerShdw blurRad="50800" dist="254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lvl="0" defTabSz="457200">
                  <a:defRPr sz="2200"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466" name="Shape 466"/>
              <p:cNvSpPr/>
              <p:nvPr/>
            </p:nvSpPr>
            <p:spPr>
              <a:xfrm>
                <a:off x="-1" y="2205"/>
                <a:ext cx="1914368" cy="47294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65023" tIns="65023" rIns="65023" bIns="65023" numCol="1" anchor="ctr">
                <a:spAutoFit/>
              </a:bodyPr>
              <a:lstStyle>
                <a:lvl1pPr defTabSz="457200">
                  <a:defRPr sz="2200"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 lvl="0">
                  <a:defRPr sz="1800"/>
                </a:pPr>
                <a:r>
                  <a:rPr sz="2200"/>
                  <a:t>Index</a:t>
                </a:r>
              </a:p>
            </p:txBody>
          </p:sp>
        </p:grpSp>
        <p:grpSp>
          <p:nvGrpSpPr>
            <p:cNvPr id="470" name="Group 470"/>
            <p:cNvGrpSpPr/>
            <p:nvPr/>
          </p:nvGrpSpPr>
          <p:grpSpPr>
            <a:xfrm>
              <a:off x="5547903" y="3645292"/>
              <a:ext cx="4006469" cy="1505173"/>
              <a:chOff x="0" y="0"/>
              <a:chExt cx="4006468" cy="1505171"/>
            </a:xfrm>
          </p:grpSpPr>
          <p:sp>
            <p:nvSpPr>
              <p:cNvPr id="468" name="Shape 468"/>
              <p:cNvSpPr/>
              <p:nvPr/>
            </p:nvSpPr>
            <p:spPr>
              <a:xfrm>
                <a:off x="-1" y="48989"/>
                <a:ext cx="4006470" cy="145618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000000"/>
                </a:solidFill>
                <a:prstDash val="solid"/>
                <a:bevel/>
              </a:ln>
              <a:effectLst>
                <a:outerShdw blurRad="50800" dist="254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lvl="0" defTabSz="457200">
                  <a:defRPr sz="2200"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469" name="Shape 469"/>
              <p:cNvSpPr/>
              <p:nvPr/>
            </p:nvSpPr>
            <p:spPr>
              <a:xfrm>
                <a:off x="732451" y="0"/>
                <a:ext cx="2324272" cy="49834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65023" tIns="65023" rIns="65023" bIns="65023" numCol="1" anchor="t">
                <a:spAutoFit/>
              </a:bodyPr>
              <a:lstStyle>
                <a:lvl1pPr algn="l" defTabSz="457200">
                  <a:defRPr sz="2400"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 lvl="0">
                  <a:defRPr sz="1800"/>
                </a:pPr>
                <a:r>
                  <a:rPr sz="2400"/>
                  <a:t>Service Interfaces</a:t>
                </a:r>
              </a:p>
            </p:txBody>
          </p:sp>
        </p:grpSp>
        <p:grpSp>
          <p:nvGrpSpPr>
            <p:cNvPr id="483" name="Group 483"/>
            <p:cNvGrpSpPr/>
            <p:nvPr/>
          </p:nvGrpSpPr>
          <p:grpSpPr>
            <a:xfrm>
              <a:off x="5699043" y="4121022"/>
              <a:ext cx="3659391" cy="960617"/>
              <a:chOff x="0" y="141"/>
              <a:chExt cx="3659389" cy="960615"/>
            </a:xfrm>
          </p:grpSpPr>
          <p:grpSp>
            <p:nvGrpSpPr>
              <p:cNvPr id="473" name="Group 473"/>
              <p:cNvGrpSpPr/>
              <p:nvPr/>
            </p:nvGrpSpPr>
            <p:grpSpPr>
              <a:xfrm>
                <a:off x="0" y="141"/>
                <a:ext cx="1731340" cy="472949"/>
                <a:chOff x="0" y="141"/>
                <a:chExt cx="1731339" cy="472947"/>
              </a:xfrm>
            </p:grpSpPr>
            <p:sp>
              <p:nvSpPr>
                <p:cNvPr id="471" name="Shape 471"/>
                <p:cNvSpPr/>
                <p:nvPr/>
              </p:nvSpPr>
              <p:spPr>
                <a:xfrm>
                  <a:off x="0" y="49682"/>
                  <a:ext cx="1731340" cy="373866"/>
                </a:xfrm>
                <a:prstGeom prst="rect">
                  <a:avLst/>
                </a:prstGeom>
                <a:solidFill>
                  <a:srgbClr val="D9D9D9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65023" tIns="65023" rIns="65023" bIns="65023" numCol="1" anchor="ctr">
                  <a:noAutofit/>
                </a:bodyPr>
                <a:lstStyle/>
                <a:p>
                  <a:pPr lvl="0" defTabSz="457200">
                    <a:defRPr sz="2200"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  <p:sp>
              <p:nvSpPr>
                <p:cNvPr id="472" name="Shape 472"/>
                <p:cNvSpPr/>
                <p:nvPr/>
              </p:nvSpPr>
              <p:spPr>
                <a:xfrm>
                  <a:off x="0" y="141"/>
                  <a:ext cx="1731340" cy="472949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65023" tIns="65023" rIns="65023" bIns="65023" numCol="1" anchor="ctr">
                  <a:spAutoFit/>
                </a:bodyPr>
                <a:lstStyle>
                  <a:lvl1pPr defTabSz="457200">
                    <a:defRPr sz="2200">
                      <a:latin typeface="Calibri"/>
                      <a:ea typeface="Calibri"/>
                      <a:cs typeface="Calibri"/>
                      <a:sym typeface="Calibri"/>
                    </a:defRPr>
                  </a:lvl1pPr>
                </a:lstStyle>
                <a:p>
                  <a:pPr lvl="0">
                    <a:defRPr sz="1800"/>
                  </a:pPr>
                  <a:r>
                    <a:rPr sz="2200"/>
                    <a:t>Search</a:t>
                  </a:r>
                </a:p>
              </p:txBody>
            </p:sp>
          </p:grpSp>
          <p:grpSp>
            <p:nvGrpSpPr>
              <p:cNvPr id="476" name="Group 476"/>
              <p:cNvGrpSpPr/>
              <p:nvPr/>
            </p:nvGrpSpPr>
            <p:grpSpPr>
              <a:xfrm>
                <a:off x="0" y="487808"/>
                <a:ext cx="1731340" cy="472949"/>
                <a:chOff x="0" y="141"/>
                <a:chExt cx="1731339" cy="472947"/>
              </a:xfrm>
            </p:grpSpPr>
            <p:sp>
              <p:nvSpPr>
                <p:cNvPr id="474" name="Shape 474"/>
                <p:cNvSpPr/>
                <p:nvPr/>
              </p:nvSpPr>
              <p:spPr>
                <a:xfrm>
                  <a:off x="0" y="49682"/>
                  <a:ext cx="1731340" cy="373866"/>
                </a:xfrm>
                <a:prstGeom prst="rect">
                  <a:avLst/>
                </a:prstGeom>
                <a:solidFill>
                  <a:srgbClr val="D9D9D9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65023" tIns="65023" rIns="65023" bIns="65023" numCol="1" anchor="ctr">
                  <a:noAutofit/>
                </a:bodyPr>
                <a:lstStyle/>
                <a:p>
                  <a:pPr lvl="0" defTabSz="457200">
                    <a:defRPr sz="2200"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  <p:sp>
              <p:nvSpPr>
                <p:cNvPr id="475" name="Shape 475"/>
                <p:cNvSpPr/>
                <p:nvPr/>
              </p:nvSpPr>
              <p:spPr>
                <a:xfrm>
                  <a:off x="0" y="141"/>
                  <a:ext cx="1731340" cy="472949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65023" tIns="65023" rIns="65023" bIns="65023" numCol="1" anchor="ctr">
                  <a:spAutoFit/>
                </a:bodyPr>
                <a:lstStyle>
                  <a:lvl1pPr defTabSz="457200">
                    <a:defRPr sz="2200">
                      <a:latin typeface="Calibri"/>
                      <a:ea typeface="Calibri"/>
                      <a:cs typeface="Calibri"/>
                      <a:sym typeface="Calibri"/>
                    </a:defRPr>
                  </a:lvl1pPr>
                </a:lstStyle>
                <a:p>
                  <a:pPr lvl="0">
                    <a:defRPr sz="1800"/>
                  </a:pPr>
                  <a:r>
                    <a:rPr sz="2200"/>
                    <a:t>Register</a:t>
                  </a:r>
                </a:p>
              </p:txBody>
            </p:sp>
          </p:grpSp>
          <p:grpSp>
            <p:nvGrpSpPr>
              <p:cNvPr id="479" name="Group 479"/>
              <p:cNvGrpSpPr/>
              <p:nvPr/>
            </p:nvGrpSpPr>
            <p:grpSpPr>
              <a:xfrm>
                <a:off x="1928049" y="141"/>
                <a:ext cx="1731341" cy="472949"/>
                <a:chOff x="0" y="141"/>
                <a:chExt cx="1731339" cy="472947"/>
              </a:xfrm>
            </p:grpSpPr>
            <p:sp>
              <p:nvSpPr>
                <p:cNvPr id="477" name="Shape 477"/>
                <p:cNvSpPr/>
                <p:nvPr/>
              </p:nvSpPr>
              <p:spPr>
                <a:xfrm>
                  <a:off x="0" y="49682"/>
                  <a:ext cx="1731340" cy="373866"/>
                </a:xfrm>
                <a:prstGeom prst="rect">
                  <a:avLst/>
                </a:prstGeom>
                <a:solidFill>
                  <a:srgbClr val="D9D9D9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65023" tIns="65023" rIns="65023" bIns="65023" numCol="1" anchor="ctr">
                  <a:noAutofit/>
                </a:bodyPr>
                <a:lstStyle/>
                <a:p>
                  <a:pPr lvl="0" defTabSz="457200">
                    <a:defRPr sz="2200"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  <p:sp>
              <p:nvSpPr>
                <p:cNvPr id="478" name="Shape 478"/>
                <p:cNvSpPr/>
                <p:nvPr/>
              </p:nvSpPr>
              <p:spPr>
                <a:xfrm>
                  <a:off x="0" y="141"/>
                  <a:ext cx="1731340" cy="472949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65023" tIns="65023" rIns="65023" bIns="65023" numCol="1" anchor="ctr">
                  <a:spAutoFit/>
                </a:bodyPr>
                <a:lstStyle>
                  <a:lvl1pPr defTabSz="457200">
                    <a:defRPr sz="2200">
                      <a:latin typeface="Calibri"/>
                      <a:ea typeface="Calibri"/>
                      <a:cs typeface="Calibri"/>
                      <a:sym typeface="Calibri"/>
                    </a:defRPr>
                  </a:lvl1pPr>
                </a:lstStyle>
                <a:p>
                  <a:pPr lvl="0">
                    <a:defRPr sz="1800"/>
                  </a:pPr>
                  <a:r>
                    <a:rPr sz="2200"/>
                    <a:t>Resolve</a:t>
                  </a:r>
                </a:p>
              </p:txBody>
            </p:sp>
          </p:grpSp>
          <p:grpSp>
            <p:nvGrpSpPr>
              <p:cNvPr id="482" name="Group 482"/>
              <p:cNvGrpSpPr/>
              <p:nvPr/>
            </p:nvGrpSpPr>
            <p:grpSpPr>
              <a:xfrm>
                <a:off x="1928049" y="487808"/>
                <a:ext cx="1731341" cy="472949"/>
                <a:chOff x="0" y="141"/>
                <a:chExt cx="1731339" cy="472947"/>
              </a:xfrm>
            </p:grpSpPr>
            <p:sp>
              <p:nvSpPr>
                <p:cNvPr id="480" name="Shape 480"/>
                <p:cNvSpPr/>
                <p:nvPr/>
              </p:nvSpPr>
              <p:spPr>
                <a:xfrm>
                  <a:off x="0" y="49682"/>
                  <a:ext cx="1731340" cy="373866"/>
                </a:xfrm>
                <a:prstGeom prst="rect">
                  <a:avLst/>
                </a:prstGeom>
                <a:solidFill>
                  <a:srgbClr val="D9D9D9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65023" tIns="65023" rIns="65023" bIns="65023" numCol="1" anchor="ctr">
                  <a:noAutofit/>
                </a:bodyPr>
                <a:lstStyle/>
                <a:p>
                  <a:pPr lvl="0" defTabSz="457200">
                    <a:defRPr sz="2200"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  <p:sp>
              <p:nvSpPr>
                <p:cNvPr id="481" name="Shape 481"/>
                <p:cNvSpPr/>
                <p:nvPr/>
              </p:nvSpPr>
              <p:spPr>
                <a:xfrm>
                  <a:off x="0" y="141"/>
                  <a:ext cx="1731340" cy="472949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65023" tIns="65023" rIns="65023" bIns="65023" numCol="1" anchor="ctr">
                  <a:spAutoFit/>
                </a:bodyPr>
                <a:lstStyle>
                  <a:lvl1pPr defTabSz="457200">
                    <a:defRPr sz="2200">
                      <a:latin typeface="Calibri"/>
                      <a:ea typeface="Calibri"/>
                      <a:cs typeface="Calibri"/>
                      <a:sym typeface="Calibri"/>
                    </a:defRPr>
                  </a:lvl1pPr>
                </a:lstStyle>
                <a:p>
                  <a:pPr lvl="0">
                    <a:defRPr sz="1800"/>
                  </a:pPr>
                  <a:r>
                    <a:rPr sz="2200"/>
                    <a:t>Replicate</a:t>
                  </a:r>
                </a:p>
              </p:txBody>
            </p:sp>
          </p:grpSp>
        </p:grpSp>
        <p:grpSp>
          <p:nvGrpSpPr>
            <p:cNvPr id="486" name="Group 486"/>
            <p:cNvGrpSpPr/>
            <p:nvPr/>
          </p:nvGrpSpPr>
          <p:grpSpPr>
            <a:xfrm>
              <a:off x="5562029" y="5150465"/>
              <a:ext cx="4006469" cy="1505173"/>
              <a:chOff x="0" y="0"/>
              <a:chExt cx="4006468" cy="1505171"/>
            </a:xfrm>
          </p:grpSpPr>
          <p:sp>
            <p:nvSpPr>
              <p:cNvPr id="484" name="Shape 484"/>
              <p:cNvSpPr/>
              <p:nvPr/>
            </p:nvSpPr>
            <p:spPr>
              <a:xfrm>
                <a:off x="-1" y="48989"/>
                <a:ext cx="4006470" cy="1456183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000000"/>
                </a:solidFill>
                <a:prstDash val="solid"/>
                <a:bevel/>
              </a:ln>
              <a:effectLst>
                <a:outerShdw blurRad="50800" dist="254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lvl="0" defTabSz="457200">
                  <a:defRPr sz="2200"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485" name="Shape 485"/>
              <p:cNvSpPr/>
              <p:nvPr/>
            </p:nvSpPr>
            <p:spPr>
              <a:xfrm>
                <a:off x="732451" y="0"/>
                <a:ext cx="2484708" cy="49834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65023" tIns="65023" rIns="65023" bIns="65023" numCol="1" anchor="t">
                <a:spAutoFit/>
              </a:bodyPr>
              <a:lstStyle>
                <a:lvl1pPr algn="l" defTabSz="457200">
                  <a:defRPr sz="2400"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pPr lvl="0">
                  <a:defRPr sz="1800"/>
                </a:pPr>
                <a:r>
                  <a:rPr sz="2400"/>
                  <a:t>Coordination Layer</a:t>
                </a:r>
              </a:p>
            </p:txBody>
          </p:sp>
        </p:grpSp>
        <p:grpSp>
          <p:nvGrpSpPr>
            <p:cNvPr id="499" name="Group 499"/>
            <p:cNvGrpSpPr/>
            <p:nvPr/>
          </p:nvGrpSpPr>
          <p:grpSpPr>
            <a:xfrm>
              <a:off x="5750417" y="5602123"/>
              <a:ext cx="3659390" cy="960617"/>
              <a:chOff x="0" y="141"/>
              <a:chExt cx="3659389" cy="960615"/>
            </a:xfrm>
          </p:grpSpPr>
          <p:grpSp>
            <p:nvGrpSpPr>
              <p:cNvPr id="489" name="Group 489"/>
              <p:cNvGrpSpPr/>
              <p:nvPr/>
            </p:nvGrpSpPr>
            <p:grpSpPr>
              <a:xfrm>
                <a:off x="0" y="141"/>
                <a:ext cx="1731340" cy="472949"/>
                <a:chOff x="0" y="141"/>
                <a:chExt cx="1731339" cy="472947"/>
              </a:xfrm>
            </p:grpSpPr>
            <p:sp>
              <p:nvSpPr>
                <p:cNvPr id="487" name="Shape 487"/>
                <p:cNvSpPr/>
                <p:nvPr/>
              </p:nvSpPr>
              <p:spPr>
                <a:xfrm>
                  <a:off x="0" y="49682"/>
                  <a:ext cx="1731340" cy="373866"/>
                </a:xfrm>
                <a:prstGeom prst="rect">
                  <a:avLst/>
                </a:prstGeom>
                <a:solidFill>
                  <a:srgbClr val="D9D9D9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65023" tIns="65023" rIns="65023" bIns="65023" numCol="1" anchor="ctr">
                  <a:noAutofit/>
                </a:bodyPr>
                <a:lstStyle/>
                <a:p>
                  <a:pPr lvl="0" defTabSz="457200">
                    <a:defRPr sz="2200"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  <p:sp>
              <p:nvSpPr>
                <p:cNvPr id="488" name="Shape 488"/>
                <p:cNvSpPr/>
                <p:nvPr/>
              </p:nvSpPr>
              <p:spPr>
                <a:xfrm>
                  <a:off x="0" y="141"/>
                  <a:ext cx="1731340" cy="472949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65023" tIns="65023" rIns="65023" bIns="65023" numCol="1" anchor="ctr">
                  <a:spAutoFit/>
                </a:bodyPr>
                <a:lstStyle>
                  <a:lvl1pPr defTabSz="457200">
                    <a:defRPr sz="2200">
                      <a:latin typeface="Calibri"/>
                      <a:ea typeface="Calibri"/>
                      <a:cs typeface="Calibri"/>
                      <a:sym typeface="Calibri"/>
                    </a:defRPr>
                  </a:lvl1pPr>
                </a:lstStyle>
                <a:p>
                  <a:pPr lvl="0">
                    <a:defRPr sz="1800"/>
                  </a:pPr>
                  <a:r>
                    <a:rPr sz="2200"/>
                    <a:t>Identify</a:t>
                  </a:r>
                </a:p>
              </p:txBody>
            </p:sp>
          </p:grpSp>
          <p:grpSp>
            <p:nvGrpSpPr>
              <p:cNvPr id="492" name="Group 492"/>
              <p:cNvGrpSpPr/>
              <p:nvPr/>
            </p:nvGrpSpPr>
            <p:grpSpPr>
              <a:xfrm>
                <a:off x="0" y="487808"/>
                <a:ext cx="1731340" cy="472949"/>
                <a:chOff x="0" y="141"/>
                <a:chExt cx="1731339" cy="472947"/>
              </a:xfrm>
            </p:grpSpPr>
            <p:sp>
              <p:nvSpPr>
                <p:cNvPr id="490" name="Shape 490"/>
                <p:cNvSpPr/>
                <p:nvPr/>
              </p:nvSpPr>
              <p:spPr>
                <a:xfrm>
                  <a:off x="0" y="49682"/>
                  <a:ext cx="1731340" cy="373866"/>
                </a:xfrm>
                <a:prstGeom prst="rect">
                  <a:avLst/>
                </a:prstGeom>
                <a:solidFill>
                  <a:srgbClr val="D9D9D9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65023" tIns="65023" rIns="65023" bIns="65023" numCol="1" anchor="ctr">
                  <a:noAutofit/>
                </a:bodyPr>
                <a:lstStyle/>
                <a:p>
                  <a:pPr lvl="0" defTabSz="457200">
                    <a:defRPr sz="2200"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  <p:sp>
              <p:nvSpPr>
                <p:cNvPr id="491" name="Shape 491"/>
                <p:cNvSpPr/>
                <p:nvPr/>
              </p:nvSpPr>
              <p:spPr>
                <a:xfrm>
                  <a:off x="0" y="141"/>
                  <a:ext cx="1731340" cy="472949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65023" tIns="65023" rIns="65023" bIns="65023" numCol="1" anchor="ctr">
                  <a:spAutoFit/>
                </a:bodyPr>
                <a:lstStyle>
                  <a:lvl1pPr defTabSz="457200">
                    <a:defRPr sz="2200">
                      <a:latin typeface="Calibri"/>
                      <a:ea typeface="Calibri"/>
                      <a:cs typeface="Calibri"/>
                      <a:sym typeface="Calibri"/>
                    </a:defRPr>
                  </a:lvl1pPr>
                </a:lstStyle>
                <a:p>
                  <a:pPr lvl="0">
                    <a:defRPr sz="1800"/>
                  </a:pPr>
                  <a:r>
                    <a:rPr sz="2200"/>
                    <a:t>Preserve</a:t>
                  </a:r>
                </a:p>
              </p:txBody>
            </p:sp>
          </p:grpSp>
          <p:grpSp>
            <p:nvGrpSpPr>
              <p:cNvPr id="495" name="Group 495"/>
              <p:cNvGrpSpPr/>
              <p:nvPr/>
            </p:nvGrpSpPr>
            <p:grpSpPr>
              <a:xfrm>
                <a:off x="1928049" y="141"/>
                <a:ext cx="1731341" cy="472949"/>
                <a:chOff x="0" y="141"/>
                <a:chExt cx="1731339" cy="472947"/>
              </a:xfrm>
            </p:grpSpPr>
            <p:sp>
              <p:nvSpPr>
                <p:cNvPr id="493" name="Shape 493"/>
                <p:cNvSpPr/>
                <p:nvPr/>
              </p:nvSpPr>
              <p:spPr>
                <a:xfrm>
                  <a:off x="0" y="49682"/>
                  <a:ext cx="1731340" cy="373866"/>
                </a:xfrm>
                <a:prstGeom prst="rect">
                  <a:avLst/>
                </a:prstGeom>
                <a:solidFill>
                  <a:srgbClr val="D9D9D9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65023" tIns="65023" rIns="65023" bIns="65023" numCol="1" anchor="ctr">
                  <a:noAutofit/>
                </a:bodyPr>
                <a:lstStyle/>
                <a:p>
                  <a:pPr lvl="0" defTabSz="457200">
                    <a:defRPr sz="2200"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  <p:sp>
              <p:nvSpPr>
                <p:cNvPr id="494" name="Shape 494"/>
                <p:cNvSpPr/>
                <p:nvPr/>
              </p:nvSpPr>
              <p:spPr>
                <a:xfrm>
                  <a:off x="0" y="141"/>
                  <a:ext cx="1731340" cy="472949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65023" tIns="65023" rIns="65023" bIns="65023" numCol="1" anchor="ctr">
                  <a:spAutoFit/>
                </a:bodyPr>
                <a:lstStyle>
                  <a:lvl1pPr defTabSz="457200">
                    <a:defRPr sz="2200">
                      <a:latin typeface="Calibri"/>
                      <a:ea typeface="Calibri"/>
                      <a:cs typeface="Calibri"/>
                      <a:sym typeface="Calibri"/>
                    </a:defRPr>
                  </a:lvl1pPr>
                </a:lstStyle>
                <a:p>
                  <a:pPr lvl="0">
                    <a:defRPr sz="1800"/>
                  </a:pPr>
                  <a:r>
                    <a:rPr sz="2200"/>
                    <a:t>Catalog</a:t>
                  </a:r>
                </a:p>
              </p:txBody>
            </p:sp>
          </p:grpSp>
          <p:grpSp>
            <p:nvGrpSpPr>
              <p:cNvPr id="498" name="Group 498"/>
              <p:cNvGrpSpPr/>
              <p:nvPr/>
            </p:nvGrpSpPr>
            <p:grpSpPr>
              <a:xfrm>
                <a:off x="1928049" y="487808"/>
                <a:ext cx="1731341" cy="472949"/>
                <a:chOff x="0" y="141"/>
                <a:chExt cx="1731339" cy="472947"/>
              </a:xfrm>
            </p:grpSpPr>
            <p:sp>
              <p:nvSpPr>
                <p:cNvPr id="496" name="Shape 496"/>
                <p:cNvSpPr/>
                <p:nvPr/>
              </p:nvSpPr>
              <p:spPr>
                <a:xfrm>
                  <a:off x="0" y="49682"/>
                  <a:ext cx="1731340" cy="373866"/>
                </a:xfrm>
                <a:prstGeom prst="rect">
                  <a:avLst/>
                </a:prstGeom>
                <a:solidFill>
                  <a:srgbClr val="D9D9D9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65023" tIns="65023" rIns="65023" bIns="65023" numCol="1" anchor="ctr">
                  <a:noAutofit/>
                </a:bodyPr>
                <a:lstStyle/>
                <a:p>
                  <a:pPr lvl="0" defTabSz="457200">
                    <a:defRPr sz="2200"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  <p:sp>
              <p:nvSpPr>
                <p:cNvPr id="497" name="Shape 497"/>
                <p:cNvSpPr/>
                <p:nvPr/>
              </p:nvSpPr>
              <p:spPr>
                <a:xfrm>
                  <a:off x="0" y="141"/>
                  <a:ext cx="1731340" cy="472949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65023" tIns="65023" rIns="65023" bIns="65023" numCol="1" anchor="ctr">
                  <a:spAutoFit/>
                </a:bodyPr>
                <a:lstStyle>
                  <a:lvl1pPr defTabSz="457200">
                    <a:defRPr sz="2200">
                      <a:latin typeface="Calibri"/>
                      <a:ea typeface="Calibri"/>
                      <a:cs typeface="Calibri"/>
                      <a:sym typeface="Calibri"/>
                    </a:defRPr>
                  </a:lvl1pPr>
                </a:lstStyle>
                <a:p>
                  <a:pPr lvl="0">
                    <a:defRPr sz="1800"/>
                  </a:pPr>
                  <a:r>
                    <a:rPr sz="2200"/>
                    <a:t>Monitor</a:t>
                  </a:r>
                </a:p>
              </p:txBody>
            </p:sp>
          </p:grpSp>
        </p:grpSp>
      </p:grpSp>
      <p:grpSp>
        <p:nvGrpSpPr>
          <p:cNvPr id="503" name="Group 503"/>
          <p:cNvGrpSpPr/>
          <p:nvPr/>
        </p:nvGrpSpPr>
        <p:grpSpPr>
          <a:xfrm>
            <a:off x="537350" y="134056"/>
            <a:ext cx="3431824" cy="1343378"/>
            <a:chOff x="0" y="0"/>
            <a:chExt cx="3431822" cy="1343377"/>
          </a:xfrm>
        </p:grpSpPr>
        <p:sp>
          <p:nvSpPr>
            <p:cNvPr id="501" name="Shape 501"/>
            <p:cNvSpPr/>
            <p:nvPr/>
          </p:nvSpPr>
          <p:spPr>
            <a:xfrm>
              <a:off x="0" y="0"/>
              <a:ext cx="3431823" cy="1343378"/>
            </a:xfrm>
            <a:prstGeom prst="roundRect">
              <a:avLst>
                <a:gd name="adj" fmla="val 18893"/>
              </a:avLst>
            </a:prstGeom>
            <a:solidFill>
              <a:srgbClr val="FFFFFF"/>
            </a:solidFill>
            <a:ln w="50800" cap="flat">
              <a:solidFill>
                <a:srgbClr val="7FA6A4"/>
              </a:solidFill>
              <a:prstDash val="solid"/>
              <a:round/>
            </a:ln>
            <a:effectLst/>
          </p:spPr>
          <p:txBody>
            <a:bodyPr wrap="square" lIns="65023" tIns="65023" rIns="65023" bIns="65023" numCol="1" anchor="t">
              <a:noAutofit/>
            </a:bodyPr>
            <a:lstStyle/>
            <a:p>
              <a:pPr lvl="0" algn="l" defTabSz="914400">
                <a:defRPr sz="3400">
                  <a:latin typeface="Times Roman"/>
                  <a:ea typeface="Times Roman"/>
                  <a:cs typeface="Times Roman"/>
                  <a:sym typeface="Times Roman"/>
                </a:defRPr>
              </a:pPr>
              <a:endParaRPr/>
            </a:p>
          </p:txBody>
        </p:sp>
        <p:pic>
          <p:nvPicPr>
            <p:cNvPr id="502" name="image21.jpeg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230293" y="252871"/>
              <a:ext cx="2982525" cy="71345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Shape 50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lvl="0" indent="0">
              <a:defRPr sz="1800" b="0">
                <a:solidFill>
                  <a:srgbClr val="000000"/>
                </a:solidFill>
                <a:uFillTx/>
              </a:defRPr>
            </a:pPr>
            <a:r>
              <a:rPr sz="3400">
                <a:solidFill>
                  <a:srgbClr val="205570"/>
                </a:solidFill>
                <a:uFill>
                  <a:solidFill>
                    <a:srgbClr val="205570"/>
                  </a:solidFill>
                </a:uFill>
                <a:latin typeface="Verdana Bold"/>
                <a:ea typeface="Verdana Bold"/>
                <a:cs typeface="Verdana Bold"/>
                <a:sym typeface="Verdana Bold"/>
              </a:rPr>
              <a:t> Authoritative</a:t>
            </a:r>
            <a:r>
              <a:rPr sz="3400" b="1">
                <a:solidFill>
                  <a:srgbClr val="205570"/>
                </a:solidFill>
                <a:uFill>
                  <a:solidFill>
                    <a:srgbClr val="205570"/>
                  </a:solidFill>
                </a:uFill>
              </a:rPr>
              <a:t> members of the Federation</a:t>
            </a:r>
          </a:p>
          <a:p>
            <a:pPr marL="0" lvl="0" indent="0">
              <a:defRPr sz="1800" b="0">
                <a:solidFill>
                  <a:srgbClr val="000000"/>
                </a:solidFill>
                <a:uFillTx/>
              </a:defRPr>
            </a:pPr>
            <a:r>
              <a:rPr sz="3400">
                <a:solidFill>
                  <a:srgbClr val="205570"/>
                </a:solidFill>
                <a:uFill>
                  <a:solidFill>
                    <a:srgbClr val="205570"/>
                  </a:solidFill>
                </a:uFill>
                <a:latin typeface="Verdana Bold"/>
                <a:ea typeface="Verdana Bold"/>
                <a:cs typeface="Verdana Bold"/>
                <a:sym typeface="Verdana Bold"/>
              </a:rPr>
              <a:t> Curate</a:t>
            </a:r>
            <a:r>
              <a:rPr sz="3400" b="1">
                <a:solidFill>
                  <a:srgbClr val="205570"/>
                </a:solidFill>
                <a:uFill>
                  <a:solidFill>
                    <a:srgbClr val="205570"/>
                  </a:solidFill>
                </a:uFill>
              </a:rPr>
              <a:t> data holdings</a:t>
            </a:r>
          </a:p>
          <a:p>
            <a:pPr marL="349250" lvl="1" indent="0">
              <a:spcBef>
                <a:spcPts val="700"/>
              </a:spcBef>
              <a:defRPr sz="1800">
                <a:solidFill>
                  <a:srgbClr val="000000"/>
                </a:solidFill>
                <a:uFillTx/>
              </a:defRPr>
            </a:pPr>
            <a:r>
              <a:rPr sz="2800" i="1">
                <a:solidFill>
                  <a:srgbClr val="205570"/>
                </a:solidFill>
                <a:uFill>
                  <a:solidFill>
                    <a:srgbClr val="205570"/>
                  </a:solidFill>
                </a:uFill>
                <a:latin typeface="Verdana"/>
                <a:ea typeface="Verdana"/>
                <a:cs typeface="Verdana"/>
                <a:sym typeface="Verdana"/>
              </a:rPr>
              <a:t>Provide unique identifiers for each object</a:t>
            </a:r>
            <a:endParaRPr sz="3800">
              <a:solidFill>
                <a:srgbClr val="205570"/>
              </a:solidFill>
              <a:uFill>
                <a:solidFill>
                  <a:srgbClr val="205570"/>
                </a:solidFill>
              </a:uFill>
            </a:endParaRPr>
          </a:p>
          <a:p>
            <a:pPr marL="349250" lvl="1" indent="0">
              <a:spcBef>
                <a:spcPts val="700"/>
              </a:spcBef>
              <a:defRPr sz="1800">
                <a:solidFill>
                  <a:srgbClr val="000000"/>
                </a:solidFill>
                <a:uFillTx/>
              </a:defRPr>
            </a:pPr>
            <a:r>
              <a:rPr sz="2800" i="1">
                <a:solidFill>
                  <a:srgbClr val="205570"/>
                </a:solidFill>
                <a:uFill>
                  <a:solidFill>
                    <a:srgbClr val="205570"/>
                  </a:solidFill>
                </a:uFill>
                <a:latin typeface="Verdana"/>
                <a:ea typeface="Verdana"/>
                <a:cs typeface="Verdana"/>
                <a:sym typeface="Verdana"/>
              </a:rPr>
              <a:t>Ensure availability, quality, and reliability</a:t>
            </a:r>
            <a:endParaRPr sz="3800">
              <a:solidFill>
                <a:srgbClr val="205570"/>
              </a:solidFill>
              <a:uFill>
                <a:solidFill>
                  <a:srgbClr val="205570"/>
                </a:solidFill>
              </a:uFill>
            </a:endParaRPr>
          </a:p>
          <a:p>
            <a:pPr marL="0" lvl="0" indent="0">
              <a:defRPr sz="1800" b="0">
                <a:solidFill>
                  <a:srgbClr val="000000"/>
                </a:solidFill>
                <a:uFillTx/>
              </a:defRPr>
            </a:pPr>
            <a:r>
              <a:rPr sz="3400">
                <a:solidFill>
                  <a:srgbClr val="205570"/>
                </a:solidFill>
                <a:uFill>
                  <a:solidFill>
                    <a:srgbClr val="205570"/>
                  </a:solidFill>
                </a:uFill>
                <a:latin typeface="Verdana Bold"/>
                <a:ea typeface="Verdana Bold"/>
                <a:cs typeface="Verdana Bold"/>
                <a:sym typeface="Verdana Bold"/>
              </a:rPr>
              <a:t> Replicate</a:t>
            </a:r>
            <a:r>
              <a:rPr sz="3400" b="1">
                <a:solidFill>
                  <a:srgbClr val="205570"/>
                </a:solidFill>
                <a:uFill>
                  <a:solidFill>
                    <a:srgbClr val="205570"/>
                  </a:solidFill>
                </a:uFill>
              </a:rPr>
              <a:t> holdings for other MNs</a:t>
            </a:r>
          </a:p>
          <a:p>
            <a:pPr marL="0" lvl="0" indent="0">
              <a:defRPr sz="1800" b="0">
                <a:solidFill>
                  <a:srgbClr val="000000"/>
                </a:solidFill>
                <a:uFillTx/>
              </a:defRPr>
            </a:pPr>
            <a:r>
              <a:rPr sz="3400" b="1">
                <a:solidFill>
                  <a:srgbClr val="205570"/>
                </a:solidFill>
                <a:uFill>
                  <a:solidFill>
                    <a:srgbClr val="205570"/>
                  </a:solidFill>
                </a:uFill>
              </a:rPr>
              <a:t> Provide access and </a:t>
            </a:r>
            <a:r>
              <a:rPr sz="3400">
                <a:solidFill>
                  <a:srgbClr val="205570"/>
                </a:solidFill>
                <a:uFill>
                  <a:solidFill>
                    <a:srgbClr val="205570"/>
                  </a:solidFill>
                </a:uFill>
                <a:latin typeface="Verdana Bold"/>
                <a:ea typeface="Verdana Bold"/>
                <a:cs typeface="Verdana Bold"/>
                <a:sym typeface="Verdana Bold"/>
              </a:rPr>
              <a:t>access control</a:t>
            </a:r>
          </a:p>
          <a:p>
            <a:pPr marL="0" lvl="0" indent="0">
              <a:defRPr sz="1800" b="0">
                <a:solidFill>
                  <a:srgbClr val="000000"/>
                </a:solidFill>
                <a:uFillTx/>
              </a:defRPr>
            </a:pPr>
            <a:r>
              <a:rPr sz="3400">
                <a:solidFill>
                  <a:srgbClr val="205570"/>
                </a:solidFill>
                <a:uFill>
                  <a:solidFill>
                    <a:srgbClr val="205570"/>
                  </a:solidFill>
                </a:uFill>
                <a:latin typeface="Verdana Bold"/>
                <a:ea typeface="Verdana Bold"/>
                <a:cs typeface="Verdana Bold"/>
                <a:sym typeface="Verdana Bold"/>
              </a:rPr>
              <a:t> Log</a:t>
            </a:r>
            <a:r>
              <a:rPr sz="3400" b="1">
                <a:solidFill>
                  <a:srgbClr val="205570"/>
                </a:solidFill>
                <a:uFill>
                  <a:solidFill>
                    <a:srgbClr val="205570"/>
                  </a:solidFill>
                </a:uFill>
              </a:rPr>
              <a:t> and report accesses to objects</a:t>
            </a:r>
          </a:p>
          <a:p>
            <a:pPr marL="0" lvl="0" indent="0">
              <a:defRPr sz="1800" b="0">
                <a:solidFill>
                  <a:srgbClr val="000000"/>
                </a:solidFill>
                <a:uFillTx/>
              </a:defRPr>
            </a:pPr>
            <a:r>
              <a:rPr sz="3400" b="1">
                <a:solidFill>
                  <a:srgbClr val="205570"/>
                </a:solidFill>
                <a:uFill>
                  <a:solidFill>
                    <a:srgbClr val="205570"/>
                  </a:solidFill>
                </a:uFill>
              </a:rPr>
              <a:t> Engage with DataONE community</a:t>
            </a:r>
          </a:p>
          <a:p>
            <a:pPr marL="0" lvl="0" indent="0">
              <a:defRPr sz="1800" b="0">
                <a:solidFill>
                  <a:srgbClr val="000000"/>
                </a:solidFill>
                <a:uFillTx/>
              </a:defRPr>
            </a:pPr>
            <a:r>
              <a:rPr sz="3400" b="1">
                <a:solidFill>
                  <a:srgbClr val="205570"/>
                </a:solidFill>
                <a:uFill>
                  <a:solidFill>
                    <a:srgbClr val="205570"/>
                  </a:solidFill>
                </a:uFill>
              </a:rPr>
              <a:t> Deploy a DataONE-compatible software system</a:t>
            </a:r>
          </a:p>
        </p:txBody>
      </p:sp>
      <p:sp>
        <p:nvSpPr>
          <p:cNvPr id="508" name="Shape 508"/>
          <p:cNvSpPr>
            <a:spLocks noGrp="1"/>
          </p:cNvSpPr>
          <p:nvPr>
            <p:ph type="title"/>
          </p:nvPr>
        </p:nvSpPr>
        <p:spPr>
          <a:xfrm>
            <a:off x="4190965" y="390596"/>
            <a:ext cx="8166136" cy="1269591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5600">
                <a:solidFill>
                  <a:srgbClr val="1A7385"/>
                </a:solidFill>
                <a:uFill>
                  <a:solidFill>
                    <a:srgbClr val="1A7385"/>
                  </a:solidFill>
                </a:uFill>
              </a:rPr>
              <a:t>Member Nodes</a:t>
            </a:r>
          </a:p>
        </p:txBody>
      </p:sp>
      <p:sp>
        <p:nvSpPr>
          <p:cNvPr id="509" name="Shape 50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fld id="{86CB4B4D-7CA3-9044-876B-883B54F8677D}" type="slidenum">
              <a:rPr sz="1600">
                <a:solidFill>
                  <a:srgbClr val="9A9A9A"/>
                </a:solidFill>
                <a:uFill>
                  <a:solidFill>
                    <a:srgbClr val="9A9A9A"/>
                  </a:solidFill>
                </a:uFill>
              </a:rPr>
              <a:t>13</a:t>
            </a:fld>
            <a:endParaRPr sz="1600">
              <a:solidFill>
                <a:srgbClr val="9A9A9A"/>
              </a:solidFill>
              <a:uFill>
                <a:solidFill>
                  <a:srgbClr val="9A9A9A"/>
                </a:solidFill>
              </a:uFill>
            </a:endParaRPr>
          </a:p>
        </p:txBody>
      </p:sp>
      <p:pic>
        <p:nvPicPr>
          <p:cNvPr id="510" name="image43.png"/>
          <p:cNvPicPr/>
          <p:nvPr/>
        </p:nvPicPr>
        <p:blipFill>
          <a:blip r:embed="rId2">
            <a:alphaModFix amt="15000"/>
            <a:extLst/>
          </a:blip>
          <a:stretch>
            <a:fillRect/>
          </a:stretch>
        </p:blipFill>
        <p:spPr>
          <a:xfrm>
            <a:off x="7658382" y="2817706"/>
            <a:ext cx="5346418" cy="6935895"/>
          </a:xfrm>
          <a:prstGeom prst="rect">
            <a:avLst/>
          </a:prstGeom>
          <a:ln w="12700">
            <a:miter lim="400000"/>
          </a:ln>
        </p:spPr>
      </p:pic>
      <p:pic>
        <p:nvPicPr>
          <p:cNvPr id="511" name="image45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114844" y="-1"/>
            <a:ext cx="2860607" cy="286060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14" name="Group 514"/>
          <p:cNvGrpSpPr/>
          <p:nvPr/>
        </p:nvGrpSpPr>
        <p:grpSpPr>
          <a:xfrm>
            <a:off x="537350" y="134056"/>
            <a:ext cx="3431824" cy="1343378"/>
            <a:chOff x="0" y="0"/>
            <a:chExt cx="3431822" cy="1343377"/>
          </a:xfrm>
        </p:grpSpPr>
        <p:sp>
          <p:nvSpPr>
            <p:cNvPr id="512" name="Shape 512"/>
            <p:cNvSpPr/>
            <p:nvPr/>
          </p:nvSpPr>
          <p:spPr>
            <a:xfrm>
              <a:off x="0" y="0"/>
              <a:ext cx="3431823" cy="1343378"/>
            </a:xfrm>
            <a:prstGeom prst="roundRect">
              <a:avLst>
                <a:gd name="adj" fmla="val 18893"/>
              </a:avLst>
            </a:prstGeom>
            <a:solidFill>
              <a:srgbClr val="FFFFFF"/>
            </a:solidFill>
            <a:ln w="50800" cap="flat">
              <a:solidFill>
                <a:srgbClr val="7FA6A4"/>
              </a:solidFill>
              <a:prstDash val="solid"/>
              <a:round/>
            </a:ln>
            <a:effectLst/>
          </p:spPr>
          <p:txBody>
            <a:bodyPr wrap="square" lIns="65023" tIns="65023" rIns="65023" bIns="65023" numCol="1" anchor="t">
              <a:noAutofit/>
            </a:bodyPr>
            <a:lstStyle/>
            <a:p>
              <a:pPr lvl="0" algn="l" defTabSz="914400">
                <a:defRPr sz="3400">
                  <a:latin typeface="Times Roman"/>
                  <a:ea typeface="Times Roman"/>
                  <a:cs typeface="Times Roman"/>
                  <a:sym typeface="Times Roman"/>
                </a:defRPr>
              </a:pPr>
              <a:endParaRPr/>
            </a:p>
          </p:txBody>
        </p:sp>
        <p:pic>
          <p:nvPicPr>
            <p:cNvPr id="513" name="image21.jpeg"/>
            <p:cNvPicPr/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230293" y="252871"/>
              <a:ext cx="2982525" cy="71345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Shape 51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5600">
                <a:solidFill>
                  <a:srgbClr val="1A7385"/>
                </a:solidFill>
                <a:uFill>
                  <a:solidFill>
                    <a:srgbClr val="1A7385"/>
                  </a:solidFill>
                </a:uFill>
              </a:rPr>
              <a:t>Citation and usage tracking</a:t>
            </a:r>
          </a:p>
        </p:txBody>
      </p:sp>
      <p:sp>
        <p:nvSpPr>
          <p:cNvPr id="517" name="Shape 51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fld id="{86CB4B4D-7CA3-9044-876B-883B54F8677D}" type="slidenum">
              <a:rPr sz="1600">
                <a:solidFill>
                  <a:srgbClr val="9A9A9A"/>
                </a:solidFill>
                <a:uFill>
                  <a:solidFill>
                    <a:srgbClr val="9A9A9A"/>
                  </a:solidFill>
                </a:uFill>
              </a:rPr>
              <a:t>14</a:t>
            </a:fld>
            <a:endParaRPr sz="1600">
              <a:solidFill>
                <a:srgbClr val="9A9A9A"/>
              </a:solidFill>
              <a:uFill>
                <a:solidFill>
                  <a:srgbClr val="9A9A9A"/>
                </a:solidFill>
              </a:uFill>
            </a:endParaRPr>
          </a:p>
        </p:txBody>
      </p:sp>
      <p:pic>
        <p:nvPicPr>
          <p:cNvPr id="518" name="knb-costanza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1622994"/>
            <a:ext cx="13004801" cy="8017934"/>
          </a:xfrm>
          <a:prstGeom prst="rect">
            <a:avLst/>
          </a:prstGeom>
          <a:ln w="12700">
            <a:miter lim="400000"/>
          </a:ln>
        </p:spPr>
      </p:pic>
      <p:pic>
        <p:nvPicPr>
          <p:cNvPr id="519" name="image72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636068" y="325534"/>
            <a:ext cx="966297" cy="9662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1" name="dataone-uploads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254291"/>
            <a:ext cx="13004801" cy="924501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Shape 52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5600">
                <a:solidFill>
                  <a:srgbClr val="1A7385"/>
                </a:solidFill>
                <a:uFill>
                  <a:solidFill>
                    <a:srgbClr val="1A7385"/>
                  </a:solidFill>
                </a:uFill>
              </a:rPr>
              <a:t>Data discovery</a:t>
            </a:r>
          </a:p>
        </p:txBody>
      </p:sp>
      <p:sp>
        <p:nvSpPr>
          <p:cNvPr id="524" name="Shape 52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fld id="{86CB4B4D-7CA3-9044-876B-883B54F8677D}" type="slidenum">
              <a:rPr sz="1600">
                <a:solidFill>
                  <a:srgbClr val="9A9A9A"/>
                </a:solidFill>
                <a:uFill>
                  <a:solidFill>
                    <a:srgbClr val="9A9A9A"/>
                  </a:solidFill>
                </a:uFill>
              </a:rPr>
              <a:t>16</a:t>
            </a:fld>
            <a:endParaRPr sz="1600">
              <a:solidFill>
                <a:srgbClr val="9A9A9A"/>
              </a:solidFill>
              <a:uFill>
                <a:solidFill>
                  <a:srgbClr val="9A9A9A"/>
                </a:solidFill>
              </a:uFill>
            </a:endParaRPr>
          </a:p>
        </p:txBody>
      </p:sp>
      <p:pic>
        <p:nvPicPr>
          <p:cNvPr id="525" name="dataone-map-20150308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91552" y="1475238"/>
            <a:ext cx="13587904" cy="867457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Shape 52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b="0">
                <a:solidFill>
                  <a:srgbClr val="000000"/>
                </a:solidFill>
                <a:uFillTx/>
              </a:defRPr>
            </a:pPr>
            <a:r>
              <a:rPr sz="4200" b="1">
                <a:solidFill>
                  <a:srgbClr val="205570"/>
                </a:solidFill>
                <a:uFill>
                  <a:solidFill>
                    <a:srgbClr val="205570"/>
                  </a:solidFill>
                </a:uFill>
              </a:rPr>
              <a:t>Phase II Goal: Facilitate reproducible science</a:t>
            </a: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endParaRPr sz="3600">
              <a:solidFill>
                <a:srgbClr val="205570"/>
              </a:solidFill>
              <a:uFill>
                <a:solidFill>
                  <a:srgbClr val="205570"/>
                </a:solidFill>
              </a:uFill>
            </a:endParaRP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3600">
                <a:solidFill>
                  <a:srgbClr val="205570"/>
                </a:solidFill>
                <a:uFill>
                  <a:solidFill>
                    <a:srgbClr val="205570"/>
                  </a:solidFill>
                </a:uFill>
              </a:rPr>
              <a:t>Track </a:t>
            </a:r>
            <a:r>
              <a:rPr sz="3600" b="1">
                <a:solidFill>
                  <a:srgbClr val="205570"/>
                </a:solidFill>
                <a:uFill>
                  <a:solidFill>
                    <a:srgbClr val="205570"/>
                  </a:solidFill>
                </a:uFill>
              </a:rPr>
              <a:t>data derivation</a:t>
            </a:r>
            <a:r>
              <a:rPr sz="3600">
                <a:solidFill>
                  <a:srgbClr val="205570"/>
                </a:solidFill>
                <a:uFill>
                  <a:solidFill>
                    <a:srgbClr val="205570"/>
                  </a:solidFill>
                </a:uFill>
              </a:rPr>
              <a:t> history</a:t>
            </a: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3600">
                <a:solidFill>
                  <a:srgbClr val="205570"/>
                </a:solidFill>
                <a:uFill>
                  <a:solidFill>
                    <a:srgbClr val="205570"/>
                  </a:solidFill>
                </a:uFill>
              </a:rPr>
              <a:t>Track data </a:t>
            </a:r>
            <a:r>
              <a:rPr sz="3600" b="1">
                <a:solidFill>
                  <a:srgbClr val="205570"/>
                </a:solidFill>
                <a:uFill>
                  <a:solidFill>
                    <a:srgbClr val="205570"/>
                  </a:solidFill>
                </a:uFill>
              </a:rPr>
              <a:t>inputs</a:t>
            </a:r>
            <a:r>
              <a:rPr sz="3600">
                <a:solidFill>
                  <a:srgbClr val="205570"/>
                </a:solidFill>
                <a:uFill>
                  <a:solidFill>
                    <a:srgbClr val="205570"/>
                  </a:solidFill>
                </a:uFill>
              </a:rPr>
              <a:t> and </a:t>
            </a:r>
            <a:r>
              <a:rPr sz="3600" b="1">
                <a:solidFill>
                  <a:srgbClr val="205570"/>
                </a:solidFill>
                <a:uFill>
                  <a:solidFill>
                    <a:srgbClr val="205570"/>
                  </a:solidFill>
                </a:uFill>
              </a:rPr>
              <a:t>outputs</a:t>
            </a:r>
            <a:r>
              <a:rPr sz="3600">
                <a:solidFill>
                  <a:srgbClr val="205570"/>
                </a:solidFill>
                <a:uFill>
                  <a:solidFill>
                    <a:srgbClr val="205570"/>
                  </a:solidFill>
                </a:uFill>
              </a:rPr>
              <a:t> of analyses</a:t>
            </a: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3600">
                <a:solidFill>
                  <a:srgbClr val="205570"/>
                </a:solidFill>
                <a:uFill>
                  <a:solidFill>
                    <a:srgbClr val="205570"/>
                  </a:solidFill>
                </a:uFill>
              </a:rPr>
              <a:t>Track analysis and model </a:t>
            </a:r>
            <a:r>
              <a:rPr sz="3600" b="1">
                <a:solidFill>
                  <a:srgbClr val="205570"/>
                </a:solidFill>
                <a:uFill>
                  <a:solidFill>
                    <a:srgbClr val="205570"/>
                  </a:solidFill>
                </a:uFill>
              </a:rPr>
              <a:t>executions</a:t>
            </a:r>
            <a:endParaRPr sz="3600">
              <a:solidFill>
                <a:srgbClr val="205570"/>
              </a:solidFill>
              <a:uFill>
                <a:solidFill>
                  <a:srgbClr val="205570"/>
                </a:solidFill>
              </a:uFill>
            </a:endParaRP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3600">
                <a:solidFill>
                  <a:srgbClr val="205570"/>
                </a:solidFill>
                <a:uFill>
                  <a:solidFill>
                    <a:srgbClr val="205570"/>
                  </a:solidFill>
                </a:uFill>
              </a:rPr>
              <a:t>Preserve and document </a:t>
            </a:r>
            <a:r>
              <a:rPr sz="3600" b="1">
                <a:solidFill>
                  <a:srgbClr val="205570"/>
                </a:solidFill>
                <a:uFill>
                  <a:solidFill>
                    <a:srgbClr val="205570"/>
                  </a:solidFill>
                </a:uFill>
              </a:rPr>
              <a:t>software</a:t>
            </a:r>
            <a:endParaRPr sz="3600">
              <a:solidFill>
                <a:srgbClr val="205570"/>
              </a:solidFill>
              <a:uFill>
                <a:solidFill>
                  <a:srgbClr val="205570"/>
                </a:solidFill>
              </a:uFill>
            </a:endParaRP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endParaRPr sz="3600">
              <a:solidFill>
                <a:srgbClr val="205570"/>
              </a:solidFill>
              <a:uFill>
                <a:solidFill>
                  <a:srgbClr val="205570"/>
                </a:solidFill>
              </a:uFill>
            </a:endParaRP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3600">
                <a:solidFill>
                  <a:srgbClr val="205570"/>
                </a:solidFill>
                <a:uFill>
                  <a:solidFill>
                    <a:srgbClr val="205570"/>
                  </a:solidFill>
                </a:uFill>
              </a:rPr>
              <a:t>Link all of these to </a:t>
            </a:r>
            <a:r>
              <a:rPr sz="3600" b="1">
                <a:solidFill>
                  <a:srgbClr val="205570"/>
                </a:solidFill>
                <a:uFill>
                  <a:solidFill>
                    <a:srgbClr val="205570"/>
                  </a:solidFill>
                </a:uFill>
              </a:rPr>
              <a:t>publications</a:t>
            </a:r>
          </a:p>
        </p:txBody>
      </p:sp>
      <p:sp>
        <p:nvSpPr>
          <p:cNvPr id="528" name="Shape 52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5600">
                <a:solidFill>
                  <a:srgbClr val="1A7385"/>
                </a:solidFill>
                <a:uFill>
                  <a:solidFill>
                    <a:srgbClr val="1A7385"/>
                  </a:solidFill>
                </a:uFill>
              </a:rPr>
              <a:t>Provenance: time travel in DataONE</a:t>
            </a:r>
          </a:p>
        </p:txBody>
      </p:sp>
      <p:sp>
        <p:nvSpPr>
          <p:cNvPr id="529" name="Shape 52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fld id="{86CB4B4D-7CA3-9044-876B-883B54F8677D}" type="slidenum">
              <a:rPr sz="1600">
                <a:solidFill>
                  <a:srgbClr val="9A9A9A"/>
                </a:solidFill>
                <a:uFill>
                  <a:solidFill>
                    <a:srgbClr val="9A9A9A"/>
                  </a:solidFill>
                </a:uFill>
              </a:rPr>
              <a:t>17</a:t>
            </a:fld>
            <a:endParaRPr sz="1600">
              <a:solidFill>
                <a:srgbClr val="9A9A9A"/>
              </a:solidFill>
              <a:uFill>
                <a:solidFill>
                  <a:srgbClr val="9A9A9A"/>
                </a:solidFill>
              </a:u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Shape 53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b="0">
                <a:solidFill>
                  <a:srgbClr val="000000"/>
                </a:solidFill>
                <a:uFillTx/>
              </a:defRPr>
            </a:pPr>
            <a:r>
              <a:rPr sz="4200" b="1">
                <a:solidFill>
                  <a:srgbClr val="205570"/>
                </a:solidFill>
                <a:uFill>
                  <a:solidFill>
                    <a:srgbClr val="205570"/>
                  </a:solidFill>
                </a:uFill>
              </a:rPr>
              <a:t>ProvONE extensions to W3C PROV</a:t>
            </a:r>
          </a:p>
          <a:p>
            <a:pPr lvl="0">
              <a:defRPr sz="1800" b="0">
                <a:solidFill>
                  <a:srgbClr val="000000"/>
                </a:solidFill>
                <a:uFillTx/>
              </a:defRPr>
            </a:pPr>
            <a:r>
              <a:rPr sz="4200" b="1">
                <a:solidFill>
                  <a:srgbClr val="205570"/>
                </a:solidFill>
                <a:uFill>
                  <a:solidFill>
                    <a:srgbClr val="205570"/>
                  </a:solidFill>
                </a:uFill>
              </a:rPr>
              <a:t>New first-class objects in DataONE</a:t>
            </a: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3600">
                <a:solidFill>
                  <a:srgbClr val="205570"/>
                </a:solidFill>
                <a:uFill>
                  <a:solidFill>
                    <a:srgbClr val="205570"/>
                  </a:solidFill>
                </a:uFill>
              </a:rPr>
              <a:t>Figures</a:t>
            </a: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3600">
                <a:solidFill>
                  <a:srgbClr val="205570"/>
                </a:solidFill>
                <a:uFill>
                  <a:solidFill>
                    <a:srgbClr val="205570"/>
                  </a:solidFill>
                </a:uFill>
              </a:rPr>
              <a:t>Software</a:t>
            </a:r>
          </a:p>
          <a:p>
            <a:pPr lvl="0">
              <a:defRPr sz="1800" b="0">
                <a:solidFill>
                  <a:srgbClr val="000000"/>
                </a:solidFill>
                <a:uFillTx/>
              </a:defRPr>
            </a:pPr>
            <a:r>
              <a:rPr sz="4200" b="1">
                <a:solidFill>
                  <a:srgbClr val="205570"/>
                </a:solidFill>
                <a:uFill>
                  <a:solidFill>
                    <a:srgbClr val="205570"/>
                  </a:solidFill>
                </a:uFill>
              </a:rPr>
              <a:t>Extended Data Package with Provenance</a:t>
            </a:r>
          </a:p>
          <a:p>
            <a:pPr lvl="0">
              <a:defRPr sz="1800" b="0">
                <a:solidFill>
                  <a:srgbClr val="000000"/>
                </a:solidFill>
                <a:uFillTx/>
              </a:defRPr>
            </a:pPr>
            <a:r>
              <a:rPr sz="4200" b="1">
                <a:solidFill>
                  <a:srgbClr val="205570"/>
                </a:solidFill>
                <a:uFill>
                  <a:solidFill>
                    <a:srgbClr val="205570"/>
                  </a:solidFill>
                </a:uFill>
              </a:rPr>
              <a:t>New Tools</a:t>
            </a: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3600">
                <a:solidFill>
                  <a:srgbClr val="205570"/>
                </a:solidFill>
                <a:uFill>
                  <a:solidFill>
                    <a:srgbClr val="205570"/>
                  </a:solidFill>
                </a:uFill>
              </a:rPr>
              <a:t>Web user interface for browsing provenance</a:t>
            </a: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3600">
                <a:solidFill>
                  <a:srgbClr val="205570"/>
                </a:solidFill>
                <a:uFill>
                  <a:solidFill>
                    <a:srgbClr val="205570"/>
                  </a:solidFill>
                </a:uFill>
              </a:rPr>
              <a:t>Matlab tool for generating provenance</a:t>
            </a: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3600">
                <a:solidFill>
                  <a:srgbClr val="205570"/>
                </a:solidFill>
                <a:uFill>
                  <a:solidFill>
                    <a:srgbClr val="205570"/>
                  </a:solidFill>
                </a:uFill>
              </a:rPr>
              <a:t>R tool for generating provenance</a:t>
            </a:r>
          </a:p>
        </p:txBody>
      </p:sp>
      <p:sp>
        <p:nvSpPr>
          <p:cNvPr id="532" name="Shape 53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5600">
                <a:solidFill>
                  <a:srgbClr val="1A7385"/>
                </a:solidFill>
                <a:uFill>
                  <a:solidFill>
                    <a:srgbClr val="1A7385"/>
                  </a:solidFill>
                </a:uFill>
              </a:rPr>
              <a:t>Provenance at-a-glance</a:t>
            </a:r>
          </a:p>
        </p:txBody>
      </p:sp>
      <p:sp>
        <p:nvSpPr>
          <p:cNvPr id="533" name="Shape 53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fld id="{86CB4B4D-7CA3-9044-876B-883B54F8677D}" type="slidenum">
              <a:rPr sz="1600">
                <a:solidFill>
                  <a:srgbClr val="9A9A9A"/>
                </a:solidFill>
                <a:uFill>
                  <a:solidFill>
                    <a:srgbClr val="9A9A9A"/>
                  </a:solidFill>
                </a:uFill>
              </a:rPr>
              <a:t>18</a:t>
            </a:fld>
            <a:endParaRPr sz="1600">
              <a:solidFill>
                <a:srgbClr val="9A9A9A"/>
              </a:solidFill>
              <a:uFill>
                <a:solidFill>
                  <a:srgbClr val="9A9A9A"/>
                </a:solidFill>
              </a:u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Shape 535"/>
          <p:cNvSpPr/>
          <p:nvPr/>
        </p:nvSpPr>
        <p:spPr>
          <a:xfrm>
            <a:off x="3124200" y="2946400"/>
            <a:ext cx="6743700" cy="5730563"/>
          </a:xfrm>
          <a:prstGeom prst="roundRect">
            <a:avLst>
              <a:gd name="adj" fmla="val 3324"/>
            </a:avLst>
          </a:prstGeom>
          <a:solidFill>
            <a:srgbClr val="D6D6D6"/>
          </a:solidFill>
          <a:ln w="25400">
            <a:solidFill>
              <a:srgbClr val="1D6173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/>
          <a:lstStyle>
            <a:lvl1pPr defTabSz="825500">
              <a:buClr>
                <a:srgbClr val="000000"/>
              </a:buClr>
              <a:defRPr sz="2400" b="1">
                <a:solidFill>
                  <a:srgbClr val="727272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400" b="1">
                <a:solidFill>
                  <a:srgbClr val="727272"/>
                </a:solidFill>
              </a:rPr>
              <a:t>OAI-ORE resource map</a:t>
            </a:r>
          </a:p>
        </p:txBody>
      </p:sp>
      <p:sp>
        <p:nvSpPr>
          <p:cNvPr id="536" name="Shape 53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5600">
                <a:solidFill>
                  <a:srgbClr val="1A7385"/>
                </a:solidFill>
                <a:uFill>
                  <a:solidFill>
                    <a:srgbClr val="1A7385"/>
                  </a:solidFill>
                </a:uFill>
              </a:rPr>
              <a:t>New objects, ProvONE trace</a:t>
            </a:r>
          </a:p>
        </p:txBody>
      </p:sp>
      <p:sp>
        <p:nvSpPr>
          <p:cNvPr id="537" name="Shape 53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fld id="{86CB4B4D-7CA3-9044-876B-883B54F8677D}" type="slidenum">
              <a:rPr sz="1600">
                <a:solidFill>
                  <a:srgbClr val="9A9A9A"/>
                </a:solidFill>
                <a:uFill>
                  <a:solidFill>
                    <a:srgbClr val="9A9A9A"/>
                  </a:solidFill>
                </a:uFill>
              </a:rPr>
              <a:t>19</a:t>
            </a:fld>
            <a:endParaRPr sz="1600">
              <a:solidFill>
                <a:srgbClr val="9A9A9A"/>
              </a:solidFill>
              <a:uFill>
                <a:solidFill>
                  <a:srgbClr val="9A9A9A"/>
                </a:solidFill>
              </a:uFill>
            </a:endParaRPr>
          </a:p>
        </p:txBody>
      </p:sp>
      <p:sp>
        <p:nvSpPr>
          <p:cNvPr id="538" name="Shape 538"/>
          <p:cNvSpPr/>
          <p:nvPr/>
        </p:nvSpPr>
        <p:spPr>
          <a:xfrm>
            <a:off x="3441700" y="4279900"/>
            <a:ext cx="2705100" cy="1270000"/>
          </a:xfrm>
          <a:prstGeom prst="roundRect">
            <a:avLst>
              <a:gd name="adj" fmla="val 15000"/>
            </a:avLst>
          </a:prstGeom>
          <a:solidFill>
            <a:srgbClr val="EBEBEB"/>
          </a:solidFill>
          <a:ln w="25400">
            <a:solidFill>
              <a:srgbClr val="1D6173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/>
          <a:lstStyle>
            <a:lvl1pPr defTabSz="825500">
              <a:buClr>
                <a:srgbClr val="000000"/>
              </a:buClr>
              <a:defRPr sz="2400" b="1">
                <a:solidFill>
                  <a:srgbClr val="727272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400" b="1">
                <a:solidFill>
                  <a:srgbClr val="727272"/>
                </a:solidFill>
              </a:rPr>
              <a:t>science metadata</a:t>
            </a:r>
          </a:p>
        </p:txBody>
      </p:sp>
      <p:sp>
        <p:nvSpPr>
          <p:cNvPr id="539" name="Shape 539"/>
          <p:cNvSpPr/>
          <p:nvPr/>
        </p:nvSpPr>
        <p:spPr>
          <a:xfrm>
            <a:off x="4483100" y="3454400"/>
            <a:ext cx="1663700" cy="8044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54" y="0"/>
                </a:moveTo>
                <a:cubicBezTo>
                  <a:pt x="742" y="0"/>
                  <a:pt x="0" y="1534"/>
                  <a:pt x="0" y="3421"/>
                </a:cubicBezTo>
                <a:lnTo>
                  <a:pt x="0" y="14311"/>
                </a:lnTo>
                <a:cubicBezTo>
                  <a:pt x="0" y="16198"/>
                  <a:pt x="742" y="17732"/>
                  <a:pt x="1654" y="17732"/>
                </a:cubicBezTo>
                <a:lnTo>
                  <a:pt x="9806" y="17732"/>
                </a:lnTo>
                <a:lnTo>
                  <a:pt x="10764" y="21600"/>
                </a:lnTo>
                <a:lnTo>
                  <a:pt x="11722" y="17732"/>
                </a:lnTo>
                <a:lnTo>
                  <a:pt x="19946" y="17732"/>
                </a:lnTo>
                <a:cubicBezTo>
                  <a:pt x="20858" y="17732"/>
                  <a:pt x="21600" y="16198"/>
                  <a:pt x="21600" y="14311"/>
                </a:cubicBezTo>
                <a:lnTo>
                  <a:pt x="21600" y="3421"/>
                </a:lnTo>
                <a:cubicBezTo>
                  <a:pt x="21600" y="1534"/>
                  <a:pt x="20858" y="0"/>
                  <a:pt x="19946" y="0"/>
                </a:cubicBezTo>
                <a:lnTo>
                  <a:pt x="1654" y="0"/>
                </a:lnTo>
                <a:close/>
              </a:path>
            </a:pathLst>
          </a:custGeom>
          <a:solidFill>
            <a:srgbClr val="EBEBEB"/>
          </a:solidFill>
          <a:ln w="25400">
            <a:solidFill>
              <a:srgbClr val="1D6173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/>
          <a:lstStyle>
            <a:lvl1pPr defTabSz="825500">
              <a:buClr>
                <a:srgbClr val="000000"/>
              </a:buClr>
              <a:defRPr sz="1800">
                <a:solidFill>
                  <a:srgbClr val="727272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727272"/>
                </a:solidFill>
              </a:rPr>
              <a:t>system metadata</a:t>
            </a:r>
          </a:p>
        </p:txBody>
      </p:sp>
      <p:sp>
        <p:nvSpPr>
          <p:cNvPr id="540" name="Shape 540"/>
          <p:cNvSpPr/>
          <p:nvPr/>
        </p:nvSpPr>
        <p:spPr>
          <a:xfrm>
            <a:off x="6858000" y="4279900"/>
            <a:ext cx="2705100" cy="1270000"/>
          </a:xfrm>
          <a:prstGeom prst="roundRect">
            <a:avLst>
              <a:gd name="adj" fmla="val 15000"/>
            </a:avLst>
          </a:prstGeom>
          <a:solidFill>
            <a:srgbClr val="EBEBEB"/>
          </a:solidFill>
          <a:ln w="25400">
            <a:solidFill>
              <a:srgbClr val="1D6173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/>
          <a:lstStyle>
            <a:lvl1pPr defTabSz="825500">
              <a:buClr>
                <a:srgbClr val="000000"/>
              </a:buClr>
              <a:defRPr sz="2400" b="1">
                <a:solidFill>
                  <a:srgbClr val="727272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400" b="1">
                <a:solidFill>
                  <a:srgbClr val="727272"/>
                </a:solidFill>
              </a:rPr>
              <a:t>science data</a:t>
            </a:r>
          </a:p>
        </p:txBody>
      </p:sp>
      <p:sp>
        <p:nvSpPr>
          <p:cNvPr id="541" name="Shape 541"/>
          <p:cNvSpPr/>
          <p:nvPr/>
        </p:nvSpPr>
        <p:spPr>
          <a:xfrm>
            <a:off x="7899400" y="3454400"/>
            <a:ext cx="1663700" cy="8044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54" y="0"/>
                </a:moveTo>
                <a:cubicBezTo>
                  <a:pt x="742" y="0"/>
                  <a:pt x="0" y="1534"/>
                  <a:pt x="0" y="3421"/>
                </a:cubicBezTo>
                <a:lnTo>
                  <a:pt x="0" y="14311"/>
                </a:lnTo>
                <a:cubicBezTo>
                  <a:pt x="0" y="16198"/>
                  <a:pt x="742" y="17732"/>
                  <a:pt x="1654" y="17732"/>
                </a:cubicBezTo>
                <a:lnTo>
                  <a:pt x="9806" y="17732"/>
                </a:lnTo>
                <a:lnTo>
                  <a:pt x="10764" y="21600"/>
                </a:lnTo>
                <a:lnTo>
                  <a:pt x="11722" y="17732"/>
                </a:lnTo>
                <a:lnTo>
                  <a:pt x="19946" y="17732"/>
                </a:lnTo>
                <a:cubicBezTo>
                  <a:pt x="20858" y="17732"/>
                  <a:pt x="21600" y="16198"/>
                  <a:pt x="21600" y="14311"/>
                </a:cubicBezTo>
                <a:lnTo>
                  <a:pt x="21600" y="3421"/>
                </a:lnTo>
                <a:cubicBezTo>
                  <a:pt x="21600" y="1534"/>
                  <a:pt x="20858" y="0"/>
                  <a:pt x="19946" y="0"/>
                </a:cubicBezTo>
                <a:lnTo>
                  <a:pt x="1654" y="0"/>
                </a:lnTo>
                <a:close/>
              </a:path>
            </a:pathLst>
          </a:custGeom>
          <a:solidFill>
            <a:srgbClr val="EBEBEB"/>
          </a:solidFill>
          <a:ln w="25400">
            <a:solidFill>
              <a:srgbClr val="1D6173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/>
          <a:lstStyle>
            <a:lvl1pPr defTabSz="825500">
              <a:buClr>
                <a:srgbClr val="000000"/>
              </a:buClr>
              <a:defRPr sz="1800">
                <a:solidFill>
                  <a:srgbClr val="727272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727272"/>
                </a:solidFill>
              </a:rPr>
              <a:t>system metadata</a:t>
            </a:r>
          </a:p>
        </p:txBody>
      </p:sp>
      <p:sp>
        <p:nvSpPr>
          <p:cNvPr id="542" name="Shape 542"/>
          <p:cNvSpPr/>
          <p:nvPr/>
        </p:nvSpPr>
        <p:spPr>
          <a:xfrm>
            <a:off x="8204200" y="2120900"/>
            <a:ext cx="1663700" cy="8044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54" y="0"/>
                </a:moveTo>
                <a:cubicBezTo>
                  <a:pt x="742" y="0"/>
                  <a:pt x="0" y="1534"/>
                  <a:pt x="0" y="3421"/>
                </a:cubicBezTo>
                <a:lnTo>
                  <a:pt x="0" y="14311"/>
                </a:lnTo>
                <a:cubicBezTo>
                  <a:pt x="0" y="16198"/>
                  <a:pt x="742" y="17732"/>
                  <a:pt x="1654" y="17732"/>
                </a:cubicBezTo>
                <a:lnTo>
                  <a:pt x="9806" y="17732"/>
                </a:lnTo>
                <a:lnTo>
                  <a:pt x="10764" y="21600"/>
                </a:lnTo>
                <a:lnTo>
                  <a:pt x="11722" y="17732"/>
                </a:lnTo>
                <a:lnTo>
                  <a:pt x="19946" y="17732"/>
                </a:lnTo>
                <a:cubicBezTo>
                  <a:pt x="20858" y="17732"/>
                  <a:pt x="21600" y="16198"/>
                  <a:pt x="21600" y="14311"/>
                </a:cubicBezTo>
                <a:lnTo>
                  <a:pt x="21600" y="3421"/>
                </a:lnTo>
                <a:cubicBezTo>
                  <a:pt x="21600" y="1534"/>
                  <a:pt x="20858" y="0"/>
                  <a:pt x="19946" y="0"/>
                </a:cubicBezTo>
                <a:lnTo>
                  <a:pt x="1654" y="0"/>
                </a:lnTo>
                <a:close/>
              </a:path>
            </a:pathLst>
          </a:custGeom>
          <a:solidFill>
            <a:srgbClr val="EBEBEB"/>
          </a:solidFill>
          <a:ln w="25400">
            <a:solidFill>
              <a:srgbClr val="1D6173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/>
          <a:lstStyle>
            <a:lvl1pPr defTabSz="825500">
              <a:buClr>
                <a:srgbClr val="000000"/>
              </a:buClr>
              <a:defRPr sz="1800">
                <a:solidFill>
                  <a:srgbClr val="727272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727272"/>
                </a:solidFill>
              </a:rPr>
              <a:t>system metadata</a:t>
            </a:r>
          </a:p>
        </p:txBody>
      </p:sp>
      <p:grpSp>
        <p:nvGrpSpPr>
          <p:cNvPr id="545" name="Group 545"/>
          <p:cNvGrpSpPr/>
          <p:nvPr/>
        </p:nvGrpSpPr>
        <p:grpSpPr>
          <a:xfrm>
            <a:off x="4000586" y="8171342"/>
            <a:ext cx="5244844" cy="1380703"/>
            <a:chOff x="0" y="16688"/>
            <a:chExt cx="5244842" cy="1380701"/>
          </a:xfrm>
        </p:grpSpPr>
        <p:sp>
          <p:nvSpPr>
            <p:cNvPr id="543" name="Shape 543"/>
            <p:cNvSpPr/>
            <p:nvPr/>
          </p:nvSpPr>
          <p:spPr>
            <a:xfrm>
              <a:off x="0" y="890801"/>
              <a:ext cx="5244843" cy="506590"/>
            </a:xfrm>
            <a:prstGeom prst="rect">
              <a:avLst/>
            </a:prstGeom>
            <a:noFill/>
            <a:ln w="12700" cap="flat">
              <a:solidFill>
                <a:srgbClr val="444444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8100" tIns="38100" rIns="38100" bIns="38100" numCol="1" anchor="t">
              <a:noAutofit/>
            </a:bodyPr>
            <a:lstStyle>
              <a:lvl1pPr algn="l" defTabSz="647700">
                <a:buClr>
                  <a:srgbClr val="000000"/>
                </a:buClr>
                <a:defRPr sz="2400" b="1">
                  <a:solidFill>
                    <a:srgbClr val="444444"/>
                  </a:solidFill>
                  <a:uFill>
                    <a:solidFill>
                      <a:srgbClr val="444444"/>
                    </a:solidFill>
                  </a:uFill>
                  <a:latin typeface="Courier New"/>
                  <a:ea typeface="Courier New"/>
                  <a:cs typeface="Courier New"/>
                  <a:sym typeface="Courier New"/>
                </a:defRPr>
              </a:lvl1pPr>
            </a:lstStyle>
            <a:p>
              <a:pPr lvl="0">
                <a:defRPr sz="1800" b="0">
                  <a:solidFill>
                    <a:srgbClr val="000000"/>
                  </a:solidFill>
                  <a:uFillTx/>
                </a:defRPr>
              </a:pPr>
              <a:r>
                <a:rPr sz="2400" b="1">
                  <a:solidFill>
                    <a:srgbClr val="444444"/>
                  </a:solidFill>
                  <a:uFill>
                    <a:solidFill>
                      <a:srgbClr val="444444"/>
                    </a:solidFill>
                  </a:uFill>
                </a:rPr>
                <a:t>OAI-ORE with ProvONE trace</a:t>
              </a:r>
            </a:p>
          </p:txBody>
        </p:sp>
        <p:sp>
          <p:nvSpPr>
            <p:cNvPr id="544" name="Shape 544"/>
            <p:cNvSpPr/>
            <p:nvPr/>
          </p:nvSpPr>
          <p:spPr>
            <a:xfrm flipH="1">
              <a:off x="2503536" y="16688"/>
              <a:ext cx="1" cy="87785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  <a:headEnd type="oval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546" name="Shape 546"/>
          <p:cNvSpPr/>
          <p:nvPr/>
        </p:nvSpPr>
        <p:spPr>
          <a:xfrm>
            <a:off x="6858000" y="6726136"/>
            <a:ext cx="2705100" cy="1270001"/>
          </a:xfrm>
          <a:prstGeom prst="roundRect">
            <a:avLst>
              <a:gd name="adj" fmla="val 15000"/>
            </a:avLst>
          </a:prstGeom>
          <a:solidFill>
            <a:srgbClr val="53585F"/>
          </a:solidFill>
          <a:ln w="25400">
            <a:solidFill>
              <a:srgbClr val="1D6173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/>
          <a:lstStyle>
            <a:lvl1pPr defTabSz="825500">
              <a:buClr>
                <a:srgbClr val="000000"/>
              </a:buClr>
              <a:defRPr sz="24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400" b="1">
                <a:solidFill>
                  <a:srgbClr val="FFFFFF"/>
                </a:solidFill>
              </a:rPr>
              <a:t>figures</a:t>
            </a:r>
          </a:p>
        </p:txBody>
      </p:sp>
      <p:sp>
        <p:nvSpPr>
          <p:cNvPr id="547" name="Shape 547"/>
          <p:cNvSpPr/>
          <p:nvPr/>
        </p:nvSpPr>
        <p:spPr>
          <a:xfrm>
            <a:off x="7899400" y="5900636"/>
            <a:ext cx="1663700" cy="8044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54" y="0"/>
                </a:moveTo>
                <a:cubicBezTo>
                  <a:pt x="742" y="0"/>
                  <a:pt x="0" y="1534"/>
                  <a:pt x="0" y="3421"/>
                </a:cubicBezTo>
                <a:lnTo>
                  <a:pt x="0" y="14311"/>
                </a:lnTo>
                <a:cubicBezTo>
                  <a:pt x="0" y="16198"/>
                  <a:pt x="742" y="17732"/>
                  <a:pt x="1654" y="17732"/>
                </a:cubicBezTo>
                <a:lnTo>
                  <a:pt x="9806" y="17732"/>
                </a:lnTo>
                <a:lnTo>
                  <a:pt x="10764" y="21600"/>
                </a:lnTo>
                <a:lnTo>
                  <a:pt x="11722" y="17732"/>
                </a:lnTo>
                <a:lnTo>
                  <a:pt x="19946" y="17732"/>
                </a:lnTo>
                <a:cubicBezTo>
                  <a:pt x="20858" y="17732"/>
                  <a:pt x="21600" y="16198"/>
                  <a:pt x="21600" y="14311"/>
                </a:cubicBezTo>
                <a:lnTo>
                  <a:pt x="21600" y="3421"/>
                </a:lnTo>
                <a:cubicBezTo>
                  <a:pt x="21600" y="1534"/>
                  <a:pt x="20858" y="0"/>
                  <a:pt x="19946" y="0"/>
                </a:cubicBezTo>
                <a:lnTo>
                  <a:pt x="1654" y="0"/>
                </a:lnTo>
                <a:close/>
              </a:path>
            </a:pathLst>
          </a:custGeom>
          <a:solidFill>
            <a:srgbClr val="53585F"/>
          </a:solidFill>
          <a:ln w="25400">
            <a:solidFill>
              <a:srgbClr val="1D6173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/>
          <a:lstStyle>
            <a:lvl1pPr defTabSz="825500">
              <a:buClr>
                <a:srgbClr val="000000"/>
              </a:buClr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FFFFFF"/>
                </a:solidFill>
              </a:rPr>
              <a:t>system metadata</a:t>
            </a:r>
          </a:p>
        </p:txBody>
      </p:sp>
      <p:sp>
        <p:nvSpPr>
          <p:cNvPr id="548" name="Shape 548"/>
          <p:cNvSpPr/>
          <p:nvPr/>
        </p:nvSpPr>
        <p:spPr>
          <a:xfrm>
            <a:off x="3441700" y="6754593"/>
            <a:ext cx="2705100" cy="1270001"/>
          </a:xfrm>
          <a:prstGeom prst="roundRect">
            <a:avLst>
              <a:gd name="adj" fmla="val 15000"/>
            </a:avLst>
          </a:prstGeom>
          <a:solidFill>
            <a:srgbClr val="53585F"/>
          </a:solidFill>
          <a:ln w="25400">
            <a:solidFill>
              <a:srgbClr val="1D6173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/>
          <a:lstStyle>
            <a:lvl1pPr defTabSz="825500">
              <a:buClr>
                <a:srgbClr val="000000"/>
              </a:buClr>
              <a:defRPr sz="24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400" b="1">
                <a:solidFill>
                  <a:srgbClr val="FFFFFF"/>
                </a:solidFill>
              </a:rPr>
              <a:t>software</a:t>
            </a:r>
          </a:p>
        </p:txBody>
      </p:sp>
      <p:sp>
        <p:nvSpPr>
          <p:cNvPr id="549" name="Shape 549"/>
          <p:cNvSpPr/>
          <p:nvPr/>
        </p:nvSpPr>
        <p:spPr>
          <a:xfrm>
            <a:off x="4483100" y="5929093"/>
            <a:ext cx="1663700" cy="8044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54" y="0"/>
                </a:moveTo>
                <a:cubicBezTo>
                  <a:pt x="742" y="0"/>
                  <a:pt x="0" y="1534"/>
                  <a:pt x="0" y="3421"/>
                </a:cubicBezTo>
                <a:lnTo>
                  <a:pt x="0" y="14311"/>
                </a:lnTo>
                <a:cubicBezTo>
                  <a:pt x="0" y="16198"/>
                  <a:pt x="742" y="17732"/>
                  <a:pt x="1654" y="17732"/>
                </a:cubicBezTo>
                <a:lnTo>
                  <a:pt x="9806" y="17732"/>
                </a:lnTo>
                <a:lnTo>
                  <a:pt x="10764" y="21600"/>
                </a:lnTo>
                <a:lnTo>
                  <a:pt x="11722" y="17732"/>
                </a:lnTo>
                <a:lnTo>
                  <a:pt x="19946" y="17732"/>
                </a:lnTo>
                <a:cubicBezTo>
                  <a:pt x="20858" y="17732"/>
                  <a:pt x="21600" y="16198"/>
                  <a:pt x="21600" y="14311"/>
                </a:cubicBezTo>
                <a:lnTo>
                  <a:pt x="21600" y="3421"/>
                </a:lnTo>
                <a:cubicBezTo>
                  <a:pt x="21600" y="1534"/>
                  <a:pt x="20858" y="0"/>
                  <a:pt x="19946" y="0"/>
                </a:cubicBezTo>
                <a:lnTo>
                  <a:pt x="1654" y="0"/>
                </a:lnTo>
                <a:close/>
              </a:path>
            </a:pathLst>
          </a:custGeom>
          <a:solidFill>
            <a:srgbClr val="53585F"/>
          </a:solidFill>
          <a:ln w="25400">
            <a:solidFill>
              <a:srgbClr val="1D6173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/>
          <a:lstStyle>
            <a:lvl1pPr defTabSz="825500">
              <a:buClr>
                <a:srgbClr val="000000"/>
              </a:buClr>
              <a:def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FFFFFF"/>
                </a:solidFill>
              </a:rPr>
              <a:t>system metadata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5600">
                <a:solidFill>
                  <a:srgbClr val="1A7385"/>
                </a:solidFill>
                <a:uFill>
                  <a:solidFill>
                    <a:srgbClr val="1A7385"/>
                  </a:solidFill>
                </a:uFill>
              </a:rPr>
              <a:t>Diverse data and standards</a:t>
            </a:r>
          </a:p>
        </p:txBody>
      </p:sp>
      <p:sp>
        <p:nvSpPr>
          <p:cNvPr id="37" name="Shape 37"/>
          <p:cNvSpPr>
            <a:spLocks noGrp="1"/>
          </p:cNvSpPr>
          <p:nvPr>
            <p:ph type="sldNum" sz="quarter" idx="2"/>
          </p:nvPr>
        </p:nvSpPr>
        <p:spPr>
          <a:xfrm>
            <a:off x="12162671" y="9236286"/>
            <a:ext cx="191890" cy="3175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fld id="{86CB4B4D-7CA3-9044-876B-883B54F8677D}" type="slidenum">
              <a:rPr sz="1600">
                <a:solidFill>
                  <a:srgbClr val="9A9A9A"/>
                </a:solidFill>
                <a:uFill>
                  <a:solidFill>
                    <a:srgbClr val="9A9A9A"/>
                  </a:solidFill>
                </a:uFill>
              </a:rPr>
              <a:t>2</a:t>
            </a:fld>
            <a:endParaRPr sz="1600">
              <a:solidFill>
                <a:srgbClr val="9A9A9A"/>
              </a:solidFill>
              <a:uFill>
                <a:solidFill>
                  <a:srgbClr val="9A9A9A"/>
                </a:solidFill>
              </a:uFill>
            </a:endParaRPr>
          </a:p>
        </p:txBody>
      </p:sp>
      <p:pic>
        <p:nvPicPr>
          <p:cNvPr id="38" name="seeingstandards-02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636649"/>
            <a:ext cx="13004801" cy="7546976"/>
          </a:xfrm>
          <a:prstGeom prst="rect">
            <a:avLst/>
          </a:prstGeom>
          <a:ln w="12700">
            <a:miter lim="400000"/>
          </a:ln>
        </p:spPr>
      </p:pic>
      <p:sp>
        <p:nvSpPr>
          <p:cNvPr id="39" name="Shape 39"/>
          <p:cNvSpPr/>
          <p:nvPr/>
        </p:nvSpPr>
        <p:spPr>
          <a:xfrm>
            <a:off x="2591804" y="9115636"/>
            <a:ext cx="7821192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1" indent="0" algn="l" defTabSz="381000">
              <a:spcBef>
                <a:spcPts val="800"/>
              </a:spcBef>
              <a:defRPr sz="1800"/>
            </a:pPr>
            <a:r>
              <a:rPr sz="3600">
                <a:solidFill>
                  <a:srgbClr val="205570"/>
                </a:solidFill>
                <a:uFill>
                  <a:solidFill>
                    <a:srgbClr val="205570"/>
                  </a:solidFill>
                </a:uFill>
                <a:latin typeface="Calibri"/>
                <a:ea typeface="Calibri"/>
                <a:cs typeface="Calibri"/>
                <a:sym typeface="Calibri"/>
              </a:rPr>
              <a:t>Riley and Becker. 2009. Seeing Standards.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Shape 55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5600">
                <a:solidFill>
                  <a:srgbClr val="1A7385"/>
                </a:solidFill>
                <a:uFill>
                  <a:solidFill>
                    <a:srgbClr val="1A7385"/>
                  </a:solidFill>
                </a:uFill>
              </a:rPr>
              <a:t>Provenance: Data derivation </a:t>
            </a:r>
          </a:p>
        </p:txBody>
      </p:sp>
      <p:sp>
        <p:nvSpPr>
          <p:cNvPr id="552" name="Shape 55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fld id="{86CB4B4D-7CA3-9044-876B-883B54F8677D}" type="slidenum">
              <a:rPr sz="1600">
                <a:solidFill>
                  <a:srgbClr val="9A9A9A"/>
                </a:solidFill>
                <a:uFill>
                  <a:solidFill>
                    <a:srgbClr val="9A9A9A"/>
                  </a:solidFill>
                </a:uFill>
              </a:rPr>
              <a:t>20</a:t>
            </a:fld>
            <a:endParaRPr sz="1600">
              <a:solidFill>
                <a:srgbClr val="9A9A9A"/>
              </a:solidFill>
              <a:uFill>
                <a:solidFill>
                  <a:srgbClr val="9A9A9A"/>
                </a:solidFill>
              </a:uFill>
            </a:endParaRPr>
          </a:p>
        </p:txBody>
      </p:sp>
      <p:pic>
        <p:nvPicPr>
          <p:cNvPr id="553" name="prov-pack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2395" y="2009438"/>
            <a:ext cx="13004801" cy="699977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Shape 55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5600">
                <a:solidFill>
                  <a:srgbClr val="1A7385"/>
                </a:solidFill>
                <a:uFill>
                  <a:solidFill>
                    <a:srgbClr val="1A7385"/>
                  </a:solidFill>
                </a:uFill>
              </a:rPr>
              <a:t>Provenance: Code execution</a:t>
            </a:r>
          </a:p>
        </p:txBody>
      </p:sp>
      <p:sp>
        <p:nvSpPr>
          <p:cNvPr id="556" name="Shape 55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fld id="{86CB4B4D-7CA3-9044-876B-883B54F8677D}" type="slidenum">
              <a:rPr sz="1600">
                <a:solidFill>
                  <a:srgbClr val="9A9A9A"/>
                </a:solidFill>
                <a:uFill>
                  <a:solidFill>
                    <a:srgbClr val="9A9A9A"/>
                  </a:solidFill>
                </a:uFill>
              </a:rPr>
              <a:t>21</a:t>
            </a:fld>
            <a:endParaRPr sz="1600">
              <a:solidFill>
                <a:srgbClr val="9A9A9A"/>
              </a:solidFill>
              <a:uFill>
                <a:solidFill>
                  <a:srgbClr val="9A9A9A"/>
                </a:solidFill>
              </a:uFill>
            </a:endParaRPr>
          </a:p>
        </p:txBody>
      </p:sp>
      <p:pic>
        <p:nvPicPr>
          <p:cNvPr id="557" name="prov-figur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81481" y="2874865"/>
            <a:ext cx="13004801" cy="683888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Shape 559"/>
          <p:cNvSpPr>
            <a:spLocks noGrp="1"/>
          </p:cNvSpPr>
          <p:nvPr>
            <p:ph type="sldNum" sz="quarter" idx="2"/>
          </p:nvPr>
        </p:nvSpPr>
        <p:spPr>
          <a:xfrm>
            <a:off x="12030287" y="9395036"/>
            <a:ext cx="324274" cy="349674"/>
          </a:xfrm>
          <a:prstGeom prst="rect">
            <a:avLst/>
          </a:prstGeom>
          <a:ln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4186" tIns="54186" rIns="54186" bIns="54186" anchor="t"/>
          <a:lstStyle>
            <a:lvl1pPr defTabSz="406400">
              <a:defRPr>
                <a:solidFill>
                  <a:srgbClr val="000000"/>
                </a:solidFill>
                <a:uFillTx/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 lvl="0">
              <a:defRPr sz="1800"/>
            </a:pPr>
            <a:fld id="{86CB4B4D-7CA3-9044-876B-883B54F8677D}" type="slidenum">
              <a:rPr sz="1600"/>
              <a:t>22</a:t>
            </a:fld>
            <a:endParaRPr sz="1600"/>
          </a:p>
        </p:txBody>
      </p:sp>
      <p:sp>
        <p:nvSpPr>
          <p:cNvPr id="560" name="Shape 560"/>
          <p:cNvSpPr/>
          <p:nvPr/>
        </p:nvSpPr>
        <p:spPr>
          <a:xfrm>
            <a:off x="740550" y="650239"/>
            <a:ext cx="5924410" cy="4858739"/>
          </a:xfrm>
          <a:prstGeom prst="roundRect">
            <a:avLst>
              <a:gd name="adj" fmla="val 3921"/>
            </a:avLst>
          </a:prstGeom>
          <a:solidFill>
            <a:srgbClr val="FFFFFF"/>
          </a:solidFill>
          <a:ln w="12700">
            <a:solidFill/>
            <a:round/>
          </a:ln>
        </p:spPr>
        <p:txBody>
          <a:bodyPr lIns="72248" tIns="72248" rIns="72248" bIns="72248" anchor="ctr"/>
          <a:lstStyle/>
          <a:p>
            <a:pPr marL="40639" marR="40639" lvl="0" algn="l" defTabSz="914400">
              <a:defRPr sz="3400">
                <a:uFill>
                  <a:solidFill/>
                </a:uFill>
                <a:latin typeface="Times Roman"/>
                <a:ea typeface="Times Roman"/>
                <a:cs typeface="Times Roman"/>
                <a:sym typeface="Times Roman"/>
              </a:defRPr>
            </a:pPr>
            <a:endParaRPr/>
          </a:p>
        </p:txBody>
      </p:sp>
      <p:pic>
        <p:nvPicPr>
          <p:cNvPr id="561" name="dropped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12799" y="1137919"/>
            <a:ext cx="5711099" cy="4298811"/>
          </a:xfrm>
          <a:prstGeom prst="rect">
            <a:avLst/>
          </a:prstGeom>
          <a:ln w="12700">
            <a:round/>
          </a:ln>
        </p:spPr>
      </p:pic>
      <p:sp>
        <p:nvSpPr>
          <p:cNvPr id="562" name="Shape 562"/>
          <p:cNvSpPr/>
          <p:nvPr/>
        </p:nvSpPr>
        <p:spPr>
          <a:xfrm>
            <a:off x="1426915" y="650239"/>
            <a:ext cx="4540195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2248" tIns="72248" rIns="72248" bIns="72248">
            <a:spAutoFit/>
          </a:bodyPr>
          <a:lstStyle>
            <a:lvl1pPr marL="40639" marR="40639" defTabSz="1300480">
              <a:defRPr sz="3000">
                <a:uFill>
                  <a:solidFill/>
                </a:u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 lvl="0">
              <a:defRPr sz="1800">
                <a:uFillTx/>
              </a:defRPr>
            </a:pPr>
            <a:r>
              <a:rPr sz="3000">
                <a:uFill>
                  <a:solidFill/>
                </a:uFill>
              </a:rPr>
              <a:t>Publication: version 1</a:t>
            </a:r>
          </a:p>
        </p:txBody>
      </p:sp>
      <p:sp>
        <p:nvSpPr>
          <p:cNvPr id="563" name="Shape 563"/>
          <p:cNvSpPr/>
          <p:nvPr/>
        </p:nvSpPr>
        <p:spPr>
          <a:xfrm>
            <a:off x="6953955" y="4876800"/>
            <a:ext cx="5924410" cy="4858738"/>
          </a:xfrm>
          <a:prstGeom prst="roundRect">
            <a:avLst>
              <a:gd name="adj" fmla="val 3921"/>
            </a:avLst>
          </a:prstGeom>
          <a:solidFill>
            <a:srgbClr val="FFFFFF"/>
          </a:solidFill>
          <a:ln w="12700">
            <a:solidFill/>
            <a:round/>
          </a:ln>
        </p:spPr>
        <p:txBody>
          <a:bodyPr lIns="72248" tIns="72248" rIns="72248" bIns="72248" anchor="ctr"/>
          <a:lstStyle/>
          <a:p>
            <a:pPr marL="40639" marR="40639" lvl="0" algn="l" defTabSz="914400">
              <a:defRPr sz="3400">
                <a:uFill>
                  <a:solidFill/>
                </a:uFill>
                <a:latin typeface="Times Roman"/>
                <a:ea typeface="Times Roman"/>
                <a:cs typeface="Times Roman"/>
                <a:sym typeface="Times Roman"/>
              </a:defRPr>
            </a:pPr>
            <a:endParaRPr/>
          </a:p>
        </p:txBody>
      </p:sp>
      <p:sp>
        <p:nvSpPr>
          <p:cNvPr id="564" name="Shape 564"/>
          <p:cNvSpPr/>
          <p:nvPr/>
        </p:nvSpPr>
        <p:spPr>
          <a:xfrm>
            <a:off x="7640319" y="4876800"/>
            <a:ext cx="4540195" cy="635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2248" tIns="72248" rIns="72248" bIns="72248">
            <a:spAutoFit/>
          </a:bodyPr>
          <a:lstStyle>
            <a:lvl1pPr marL="40639" marR="40639" defTabSz="1300480">
              <a:defRPr sz="3000">
                <a:uFill>
                  <a:solidFill/>
                </a:u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 lvl="0">
              <a:defRPr sz="1800">
                <a:uFillTx/>
              </a:defRPr>
            </a:pPr>
            <a:r>
              <a:rPr sz="3000">
                <a:uFill>
                  <a:solidFill/>
                </a:uFill>
              </a:rPr>
              <a:t>Publication: version 2</a:t>
            </a:r>
          </a:p>
        </p:txBody>
      </p:sp>
      <p:pic>
        <p:nvPicPr>
          <p:cNvPr id="565" name="droppedImage.pd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297137" y="5382542"/>
            <a:ext cx="5274170" cy="4197562"/>
          </a:xfrm>
          <a:prstGeom prst="rect">
            <a:avLst/>
          </a:prstGeom>
          <a:ln w="12700">
            <a:round/>
          </a:ln>
        </p:spPr>
      </p:pic>
      <p:sp>
        <p:nvSpPr>
          <p:cNvPr id="566" name="Shape 566"/>
          <p:cNvSpPr/>
          <p:nvPr/>
        </p:nvSpPr>
        <p:spPr>
          <a:xfrm>
            <a:off x="1970052" y="5074708"/>
            <a:ext cx="5579252" cy="3274768"/>
          </a:xfrm>
          <a:prstGeom prst="line">
            <a:avLst/>
          </a:prstGeom>
          <a:ln w="101600">
            <a:solidFill/>
            <a:round/>
            <a:headEnd type="stealth"/>
          </a:ln>
        </p:spPr>
        <p:txBody>
          <a:bodyPr lIns="0" tIns="0" rIns="0" bIns="0"/>
          <a:lstStyle/>
          <a:p>
            <a:pPr lvl="0" algn="l" defTabSz="457200"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567" name="Shape 567"/>
          <p:cNvSpPr/>
          <p:nvPr/>
        </p:nvSpPr>
        <p:spPr>
          <a:xfrm rot="1809437">
            <a:off x="3653547" y="6861814"/>
            <a:ext cx="2207593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2248" tIns="72248" rIns="72248" bIns="72248">
            <a:spAutoFit/>
          </a:bodyPr>
          <a:lstStyle>
            <a:lvl1pPr marL="40639" marR="40639" defTabSz="1300480">
              <a:defRPr sz="3000" b="1">
                <a:uFill>
                  <a:solidFill/>
                </a:u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 lvl="0">
              <a:defRPr sz="1800" b="0">
                <a:uFillTx/>
              </a:defRPr>
            </a:pPr>
            <a:r>
              <a:rPr sz="3000" b="1">
                <a:uFill>
                  <a:solidFill/>
                </a:uFill>
              </a:rPr>
              <a:t>Replaces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 xmlns:p14="http://schemas.microsoft.com/office/powerpoint/2010/main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9" name="image4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645226" y="1909549"/>
            <a:ext cx="1986846" cy="1095024"/>
          </a:xfrm>
          <a:prstGeom prst="rect">
            <a:avLst/>
          </a:prstGeom>
          <a:ln w="12700">
            <a:miter lim="400000"/>
          </a:ln>
        </p:spPr>
      </p:pic>
      <p:pic>
        <p:nvPicPr>
          <p:cNvPr id="570" name="image5.png" descr="fig2-data-citation-cycle-part1-daw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758334" y="1182938"/>
            <a:ext cx="6897110" cy="5236776"/>
          </a:xfrm>
          <a:prstGeom prst="rect">
            <a:avLst/>
          </a:prstGeom>
          <a:ln w="12700">
            <a:miter lim="400000"/>
          </a:ln>
        </p:spPr>
      </p:pic>
      <p:sp>
        <p:nvSpPr>
          <p:cNvPr id="571" name="Shape 57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indent="1587" defTabSz="650240"/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5600">
                <a:solidFill>
                  <a:srgbClr val="1A7385"/>
                </a:solidFill>
                <a:uFill>
                  <a:solidFill>
                    <a:srgbClr val="1A7385"/>
                  </a:solidFill>
                </a:uFill>
              </a:rPr>
              <a:t>The science lifecycle</a:t>
            </a:r>
          </a:p>
        </p:txBody>
      </p:sp>
      <p:sp>
        <p:nvSpPr>
          <p:cNvPr id="572" name="Shape 57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650240"/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fld id="{86CB4B4D-7CA3-9044-876B-883B54F8677D}" type="slidenum">
              <a:rPr sz="1600">
                <a:solidFill>
                  <a:srgbClr val="9A9A9A"/>
                </a:solidFill>
                <a:uFill>
                  <a:solidFill>
                    <a:srgbClr val="9A9A9A"/>
                  </a:solidFill>
                </a:uFill>
              </a:rPr>
              <a:t>23</a:t>
            </a:fld>
            <a:endParaRPr sz="1600">
              <a:solidFill>
                <a:srgbClr val="9A9A9A"/>
              </a:solidFill>
              <a:uFill>
                <a:solidFill>
                  <a:srgbClr val="9A9A9A"/>
                </a:solidFill>
              </a:uFill>
            </a:endParaRPr>
          </a:p>
        </p:txBody>
      </p:sp>
      <p:pic>
        <p:nvPicPr>
          <p:cNvPr id="573" name="image84.png" descr="kepler_trans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26936" y="8669866"/>
            <a:ext cx="2085099" cy="975361"/>
          </a:xfrm>
          <a:prstGeom prst="rect">
            <a:avLst/>
          </a:prstGeom>
          <a:ln w="12700">
            <a:miter lim="400000"/>
          </a:ln>
        </p:spPr>
      </p:pic>
      <p:pic>
        <p:nvPicPr>
          <p:cNvPr id="574" name="image7.jpg" descr="vistrails.jp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817706" y="8583277"/>
            <a:ext cx="1083734" cy="1061950"/>
          </a:xfrm>
          <a:prstGeom prst="rect">
            <a:avLst/>
          </a:prstGeom>
          <a:ln w="12700">
            <a:miter lim="400000"/>
          </a:ln>
        </p:spPr>
      </p:pic>
      <p:pic>
        <p:nvPicPr>
          <p:cNvPr id="575" name="image8.png" descr="mendeley2.tif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66986" y="2492586"/>
            <a:ext cx="1408854" cy="1116168"/>
          </a:xfrm>
          <a:prstGeom prst="rect">
            <a:avLst/>
          </a:prstGeom>
          <a:ln w="12700">
            <a:miter lim="400000"/>
          </a:ln>
        </p:spPr>
      </p:pic>
      <p:pic>
        <p:nvPicPr>
          <p:cNvPr id="576" name="image9.png"/>
          <p:cNvPicPr/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541866" y="7369386"/>
            <a:ext cx="2167468" cy="1011486"/>
          </a:xfrm>
          <a:prstGeom prst="rect">
            <a:avLst/>
          </a:prstGeom>
          <a:ln w="12700">
            <a:miter lim="400000"/>
          </a:ln>
        </p:spPr>
      </p:pic>
      <p:pic>
        <p:nvPicPr>
          <p:cNvPr id="577" name="image10.png"/>
          <p:cNvPicPr/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216746" y="5635413"/>
            <a:ext cx="1336605" cy="1470266"/>
          </a:xfrm>
          <a:prstGeom prst="rect">
            <a:avLst/>
          </a:prstGeom>
          <a:ln w="12700">
            <a:miter lim="400000"/>
          </a:ln>
        </p:spPr>
      </p:pic>
      <p:pic>
        <p:nvPicPr>
          <p:cNvPr id="578" name="image11.png"/>
          <p:cNvPicPr/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0953070" y="3095554"/>
            <a:ext cx="1358002" cy="1026398"/>
          </a:xfrm>
          <a:prstGeom prst="rect">
            <a:avLst/>
          </a:prstGeom>
          <a:ln w="12700">
            <a:miter lim="400000"/>
          </a:ln>
        </p:spPr>
      </p:pic>
      <p:sp>
        <p:nvSpPr>
          <p:cNvPr id="579" name="Shape 579"/>
          <p:cNvSpPr/>
          <p:nvPr/>
        </p:nvSpPr>
        <p:spPr>
          <a:xfrm>
            <a:off x="6607246" y="8831946"/>
            <a:ext cx="6397555" cy="7012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lvl="0" indent="39687" algn="l" defTabSz="650240">
              <a:defRPr sz="1800"/>
            </a:pPr>
            <a:r>
              <a:rPr sz="2400">
                <a:latin typeface="Arial"/>
                <a:ea typeface="Arial"/>
                <a:cs typeface="Arial"/>
                <a:sym typeface="Arial"/>
              </a:rPr>
              <a:t>From Reichman, Jones, and Schildhauer; </a:t>
            </a:r>
          </a:p>
          <a:p>
            <a:pPr lvl="0" indent="39687" algn="l" defTabSz="650240">
              <a:defRPr sz="1800"/>
            </a:pPr>
            <a:r>
              <a:rPr sz="2400">
                <a:latin typeface="Arial"/>
                <a:ea typeface="Arial"/>
                <a:cs typeface="Arial"/>
                <a:sym typeface="Arial"/>
              </a:rPr>
              <a:t>doi:10.1126/science.1197962</a:t>
            </a:r>
          </a:p>
        </p:txBody>
      </p:sp>
      <p:pic>
        <p:nvPicPr>
          <p:cNvPr id="580" name="image12.png" descr="fig2-data-citation-cycle-part2-da.png"/>
          <p:cNvPicPr/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5936736" y="5624685"/>
            <a:ext cx="3862557" cy="2887164"/>
          </a:xfrm>
          <a:prstGeom prst="rect">
            <a:avLst/>
          </a:prstGeom>
          <a:ln w="12700">
            <a:miter lim="400000"/>
          </a:ln>
        </p:spPr>
      </p:pic>
      <p:pic>
        <p:nvPicPr>
          <p:cNvPr id="581" name="image13.png" descr="fig2-data-citation-cycle-part3-amw.png"/>
          <p:cNvPicPr/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1559046" y="4377891"/>
            <a:ext cx="5397174" cy="5236775"/>
          </a:xfrm>
          <a:prstGeom prst="rect">
            <a:avLst/>
          </a:prstGeom>
          <a:ln w="12700">
            <a:miter lim="400000"/>
          </a:ln>
        </p:spPr>
      </p:pic>
      <p:pic>
        <p:nvPicPr>
          <p:cNvPr id="582" name="image14.png" descr="fig2-data-citation-cycle-part4-pub.png"/>
          <p:cNvPicPr/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1894456" y="2038507"/>
            <a:ext cx="3754179" cy="2904504"/>
          </a:xfrm>
          <a:prstGeom prst="rect">
            <a:avLst/>
          </a:prstGeom>
          <a:ln w="12700">
            <a:miter lim="400000"/>
          </a:ln>
        </p:spPr>
      </p:pic>
      <p:pic>
        <p:nvPicPr>
          <p:cNvPr id="583" name="image15.png" descr="fig2-data-citation-cycle-part5-d1.png"/>
          <p:cNvPicPr/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4237959" y="3485341"/>
            <a:ext cx="4530157" cy="359378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3" presetClass="entr" presetSubtype="32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3" presetClass="entr" presetSubtype="32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3" presetClass="entr" presetSubtype="32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3" presetClass="entr" presetSubtype="32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3" presetClass="entr" presetSubtype="32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3" presetClass="entr" presetSubtype="32" fill="hold" grpId="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5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9" grpId="6" animBg="1" advAuto="0"/>
      <p:bldP spid="573" grpId="2" animBg="1" advAuto="0"/>
      <p:bldP spid="574" grpId="1" animBg="1" advAuto="0"/>
      <p:bldP spid="575" grpId="5" animBg="1" advAuto="0"/>
      <p:bldP spid="576" grpId="3" animBg="1" advAuto="0"/>
      <p:bldP spid="577" grpId="4" animBg="1" advAuto="0"/>
      <p:bldP spid="578" grpId="7" animBg="1" advAuto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Shape 585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12750" lvl="0" indent="-412750">
              <a:defRPr sz="1800" b="0">
                <a:solidFill>
                  <a:srgbClr val="000000"/>
                </a:solidFill>
                <a:uFillTx/>
              </a:defRPr>
            </a:pPr>
            <a:r>
              <a:rPr sz="3900" b="1">
                <a:solidFill>
                  <a:srgbClr val="205570"/>
                </a:solidFill>
                <a:uFill>
                  <a:solidFill>
                    <a:srgbClr val="205570"/>
                  </a:solidFill>
                </a:uFill>
              </a:rPr>
              <a:t>http://www.dataone.org</a:t>
            </a:r>
          </a:p>
          <a:p>
            <a:pPr marL="412750" lvl="0" indent="-412750">
              <a:defRPr sz="1800" b="0">
                <a:solidFill>
                  <a:srgbClr val="000000"/>
                </a:solidFill>
                <a:uFillTx/>
              </a:defRPr>
            </a:pPr>
            <a:r>
              <a:rPr sz="3900" b="1">
                <a:solidFill>
                  <a:srgbClr val="205570"/>
                </a:solidFill>
                <a:uFill>
                  <a:solidFill>
                    <a:srgbClr val="205570"/>
                  </a:solidFill>
                </a:uFill>
              </a:rPr>
              <a:t>irc.ecoinformatics.org #dataone</a:t>
            </a:r>
          </a:p>
          <a:p>
            <a:pPr marL="412750" lvl="0" indent="-412750">
              <a:defRPr sz="1800" b="0">
                <a:solidFill>
                  <a:srgbClr val="000000"/>
                </a:solidFill>
                <a:uFillTx/>
              </a:defRPr>
            </a:pPr>
            <a:r>
              <a:rPr sz="3900" b="1">
                <a:solidFill>
                  <a:srgbClr val="205570"/>
                </a:solidFill>
                <a:uFill>
                  <a:solidFill>
                    <a:srgbClr val="205570"/>
                  </a:solidFill>
                </a:uFill>
              </a:rPr>
              <a:t>developers@dataone.org</a:t>
            </a:r>
          </a:p>
          <a:p>
            <a:pPr marL="412750" lvl="0" indent="-412750">
              <a:defRPr sz="1800" b="0">
                <a:solidFill>
                  <a:srgbClr val="000000"/>
                </a:solidFill>
                <a:uFillTx/>
              </a:defRPr>
            </a:pPr>
            <a:r>
              <a:rPr sz="3900" b="1">
                <a:solidFill>
                  <a:srgbClr val="205570"/>
                </a:solidFill>
                <a:uFill>
                  <a:solidFill>
                    <a:srgbClr val="205570"/>
                  </a:solidFill>
                </a:uFill>
              </a:rPr>
              <a:t>http://mule1.dataone.org/ArchitectureDocs-current/</a:t>
            </a:r>
          </a:p>
        </p:txBody>
      </p:sp>
      <p:sp>
        <p:nvSpPr>
          <p:cNvPr id="586" name="Shape 58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5600">
                <a:solidFill>
                  <a:srgbClr val="1A7385"/>
                </a:solidFill>
                <a:uFill>
                  <a:solidFill>
                    <a:srgbClr val="1A7385"/>
                  </a:solidFill>
                </a:uFill>
              </a:rPr>
              <a:t>Resources</a:t>
            </a:r>
          </a:p>
        </p:txBody>
      </p:sp>
      <p:sp>
        <p:nvSpPr>
          <p:cNvPr id="587" name="Shape 58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fld id="{86CB4B4D-7CA3-9044-876B-883B54F8677D}" type="slidenum">
              <a:rPr sz="1600">
                <a:solidFill>
                  <a:srgbClr val="9A9A9A"/>
                </a:solidFill>
                <a:uFill>
                  <a:solidFill>
                    <a:srgbClr val="9A9A9A"/>
                  </a:solidFill>
                </a:uFill>
              </a:rPr>
              <a:t>24</a:t>
            </a:fld>
            <a:endParaRPr sz="1600">
              <a:solidFill>
                <a:srgbClr val="9A9A9A"/>
              </a:solidFill>
              <a:uFill>
                <a:solidFill>
                  <a:srgbClr val="9A9A9A"/>
                </a:solidFill>
              </a:uFill>
            </a:endParaRPr>
          </a:p>
        </p:txBody>
      </p:sp>
      <p:pic>
        <p:nvPicPr>
          <p:cNvPr id="588" name="image149.png" descr="Screen Shot 2014-02-26 at 10.38.56 PM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57656" y="5473283"/>
            <a:ext cx="11489488" cy="3932526"/>
          </a:xfrm>
          <a:prstGeom prst="rect">
            <a:avLst/>
          </a:prstGeom>
          <a:ln w="12700">
            <a:solidFill>
              <a:srgbClr val="215968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 xmlns:p14="http://schemas.microsoft.com/office/powerpoint/2010/main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6" name="Group 596"/>
          <p:cNvGrpSpPr/>
          <p:nvPr/>
        </p:nvGrpSpPr>
        <p:grpSpPr>
          <a:xfrm>
            <a:off x="7280688" y="4539773"/>
            <a:ext cx="5805289" cy="677774"/>
            <a:chOff x="0" y="0"/>
            <a:chExt cx="5805287" cy="677772"/>
          </a:xfrm>
        </p:grpSpPr>
        <p:sp>
          <p:nvSpPr>
            <p:cNvPr id="592" name="Shape 592"/>
            <p:cNvSpPr/>
            <p:nvPr/>
          </p:nvSpPr>
          <p:spPr>
            <a:xfrm>
              <a:off x="2527166" y="-1"/>
              <a:ext cx="3278123" cy="4094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65023" tIns="65023" rIns="65023" bIns="65023" numCol="1" anchor="t">
              <a:spAutoFit/>
            </a:bodyPr>
            <a:lstStyle>
              <a:lvl1pPr marL="90487" indent="-90487" algn="l" defTabSz="457200">
                <a:buClr>
                  <a:srgbClr val="1A435D"/>
                </a:buClr>
                <a:buSzPct val="100000"/>
                <a:buFont typeface="Arial"/>
                <a:buChar char="•"/>
                <a:defRPr sz="1800">
                  <a:solidFill>
                    <a:srgbClr val="1A435D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 lvl="0">
                <a:defRPr>
                  <a:solidFill>
                    <a:srgbClr val="000000"/>
                  </a:solidFill>
                </a:defRPr>
              </a:pPr>
              <a:r>
                <a:rPr>
                  <a:solidFill>
                    <a:srgbClr val="1A435D"/>
                  </a:solidFill>
                </a:rPr>
                <a:t>Bertram Ludaescher</a:t>
              </a:r>
            </a:p>
          </p:txBody>
        </p:sp>
        <p:grpSp>
          <p:nvGrpSpPr>
            <p:cNvPr id="595" name="Group 595"/>
            <p:cNvGrpSpPr/>
            <p:nvPr/>
          </p:nvGrpSpPr>
          <p:grpSpPr>
            <a:xfrm>
              <a:off x="0" y="157580"/>
              <a:ext cx="2519104" cy="520193"/>
              <a:chOff x="0" y="0"/>
              <a:chExt cx="2519103" cy="520192"/>
            </a:xfrm>
          </p:grpSpPr>
          <p:sp>
            <p:nvSpPr>
              <p:cNvPr id="593" name="Shape 593"/>
              <p:cNvSpPr/>
              <p:nvPr/>
            </p:nvSpPr>
            <p:spPr>
              <a:xfrm>
                <a:off x="0" y="-1"/>
                <a:ext cx="2519104" cy="520194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1A435D"/>
                </a:solidFill>
                <a:prstDash val="solid"/>
                <a:bevel/>
                <a:tailEnd type="triangle" w="med" len="med"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lvl="0" defTabSz="457200">
                  <a:defRPr sz="24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pic>
            <p:nvPicPr>
              <p:cNvPr id="594" name="image150.png"/>
              <p:cNvPicPr/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34219" y="48935"/>
                <a:ext cx="2438868" cy="41615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grpSp>
        <p:nvGrpSpPr>
          <p:cNvPr id="599" name="Group 599"/>
          <p:cNvGrpSpPr/>
          <p:nvPr/>
        </p:nvGrpSpPr>
        <p:grpSpPr>
          <a:xfrm>
            <a:off x="8964990" y="2404414"/>
            <a:ext cx="4120978" cy="3528964"/>
            <a:chOff x="0" y="0"/>
            <a:chExt cx="4120977" cy="3528963"/>
          </a:xfrm>
        </p:grpSpPr>
        <p:pic>
          <p:nvPicPr>
            <p:cNvPr id="597" name="image151.png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3008770"/>
              <a:ext cx="834745" cy="520194"/>
            </a:xfrm>
            <a:prstGeom prst="rect">
              <a:avLst/>
            </a:prstGeom>
            <a:ln w="12700" cap="flat">
              <a:solidFill>
                <a:srgbClr val="1A435D"/>
              </a:solidFill>
              <a:prstDash val="solid"/>
              <a:miter lim="800000"/>
            </a:ln>
            <a:effectLst/>
          </p:spPr>
        </p:pic>
        <p:sp>
          <p:nvSpPr>
            <p:cNvPr id="598" name="Shape 598"/>
            <p:cNvSpPr/>
            <p:nvPr/>
          </p:nvSpPr>
          <p:spPr>
            <a:xfrm>
              <a:off x="842856" y="0"/>
              <a:ext cx="3278122" cy="40944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65023" tIns="65023" rIns="65023" bIns="65023" numCol="1" anchor="t">
              <a:spAutoFit/>
            </a:bodyPr>
            <a:lstStyle>
              <a:lvl1pPr marL="90487" indent="-90487" algn="l" defTabSz="457200">
                <a:buClr>
                  <a:srgbClr val="1A435D"/>
                </a:buClr>
                <a:buSzPct val="100000"/>
                <a:buFont typeface="Arial"/>
                <a:buChar char="•"/>
                <a:defRPr sz="1800">
                  <a:solidFill>
                    <a:srgbClr val="1A435D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 lvl="0">
                <a:defRPr>
                  <a:solidFill>
                    <a:srgbClr val="000000"/>
                  </a:solidFill>
                </a:defRPr>
              </a:pPr>
              <a:r>
                <a:rPr>
                  <a:solidFill>
                    <a:srgbClr val="1A435D"/>
                  </a:solidFill>
                </a:rPr>
                <a:t>Deborah McGuinness</a:t>
              </a:r>
            </a:p>
          </p:txBody>
        </p:sp>
      </p:grpSp>
      <p:grpSp>
        <p:nvGrpSpPr>
          <p:cNvPr id="602" name="Group 602"/>
          <p:cNvGrpSpPr/>
          <p:nvPr/>
        </p:nvGrpSpPr>
        <p:grpSpPr>
          <a:xfrm>
            <a:off x="8972586" y="3118660"/>
            <a:ext cx="4113385" cy="684169"/>
            <a:chOff x="0" y="0"/>
            <a:chExt cx="4113384" cy="684168"/>
          </a:xfrm>
        </p:grpSpPr>
        <p:sp>
          <p:nvSpPr>
            <p:cNvPr id="600" name="Shape 600"/>
            <p:cNvSpPr/>
            <p:nvPr/>
          </p:nvSpPr>
          <p:spPr>
            <a:xfrm>
              <a:off x="835262" y="0"/>
              <a:ext cx="3278123" cy="4094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65023" tIns="65023" rIns="65023" bIns="65023" numCol="1" anchor="t">
              <a:spAutoFit/>
            </a:bodyPr>
            <a:lstStyle>
              <a:lvl1pPr marL="90487" indent="-90487" algn="l" defTabSz="457200">
                <a:buClr>
                  <a:srgbClr val="1A435D"/>
                </a:buClr>
                <a:buSzPct val="100000"/>
                <a:buFont typeface="Arial"/>
                <a:buChar char="•"/>
                <a:defRPr sz="1800">
                  <a:solidFill>
                    <a:srgbClr val="1A435D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 lvl="0">
                <a:defRPr>
                  <a:solidFill>
                    <a:srgbClr val="000000"/>
                  </a:solidFill>
                </a:defRPr>
              </a:pPr>
              <a:r>
                <a:rPr>
                  <a:solidFill>
                    <a:srgbClr val="1A435D"/>
                  </a:solidFill>
                </a:rPr>
                <a:t>Jeff Horsburgh</a:t>
              </a:r>
            </a:p>
          </p:txBody>
        </p:sp>
        <p:pic>
          <p:nvPicPr>
            <p:cNvPr id="601" name="image152.png"/>
            <p:cNvPicPr/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163976"/>
              <a:ext cx="827149" cy="520193"/>
            </a:xfrm>
            <a:prstGeom prst="rect">
              <a:avLst/>
            </a:prstGeom>
            <a:ln w="12700" cap="flat">
              <a:solidFill>
                <a:srgbClr val="1A435D"/>
              </a:solidFill>
              <a:prstDash val="solid"/>
              <a:miter lim="800000"/>
            </a:ln>
            <a:effectLst/>
          </p:spPr>
        </p:pic>
      </p:grpSp>
      <p:grpSp>
        <p:nvGrpSpPr>
          <p:cNvPr id="605" name="Group 605"/>
          <p:cNvGrpSpPr/>
          <p:nvPr/>
        </p:nvGrpSpPr>
        <p:grpSpPr>
          <a:xfrm>
            <a:off x="9079687" y="3859919"/>
            <a:ext cx="4006296" cy="678384"/>
            <a:chOff x="0" y="0"/>
            <a:chExt cx="4006294" cy="678382"/>
          </a:xfrm>
        </p:grpSpPr>
        <p:sp>
          <p:nvSpPr>
            <p:cNvPr id="603" name="Shape 603"/>
            <p:cNvSpPr/>
            <p:nvPr/>
          </p:nvSpPr>
          <p:spPr>
            <a:xfrm>
              <a:off x="728172" y="-1"/>
              <a:ext cx="3278123" cy="4094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65023" tIns="65023" rIns="65023" bIns="65023" numCol="1" anchor="t">
              <a:spAutoFit/>
            </a:bodyPr>
            <a:lstStyle>
              <a:lvl1pPr marL="90487" indent="-90487" algn="l" defTabSz="457200">
                <a:buClr>
                  <a:srgbClr val="1A435D"/>
                </a:buClr>
                <a:buSzPct val="100000"/>
                <a:buFont typeface="Arial"/>
                <a:buChar char="•"/>
                <a:defRPr sz="1800">
                  <a:solidFill>
                    <a:srgbClr val="1A435D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 lvl="0">
                <a:defRPr>
                  <a:solidFill>
                    <a:srgbClr val="000000"/>
                  </a:solidFill>
                </a:defRPr>
              </a:pPr>
              <a:r>
                <a:rPr>
                  <a:solidFill>
                    <a:srgbClr val="1A435D"/>
                  </a:solidFill>
                </a:rPr>
                <a:t>Robert Sandusky</a:t>
              </a:r>
            </a:p>
          </p:txBody>
        </p:sp>
        <p:pic>
          <p:nvPicPr>
            <p:cNvPr id="604" name="image153.png"/>
            <p:cNvPicPr/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-1" y="158190"/>
              <a:ext cx="720048" cy="520193"/>
            </a:xfrm>
            <a:prstGeom prst="rect">
              <a:avLst/>
            </a:prstGeom>
            <a:ln w="12700" cap="flat">
              <a:solidFill>
                <a:srgbClr val="1A435D"/>
              </a:solidFill>
              <a:prstDash val="solid"/>
              <a:miter lim="800000"/>
            </a:ln>
            <a:effectLst/>
          </p:spPr>
        </p:pic>
      </p:grpSp>
      <p:sp>
        <p:nvSpPr>
          <p:cNvPr id="606" name="Shape 606"/>
          <p:cNvSpPr/>
          <p:nvPr/>
        </p:nvSpPr>
        <p:spPr>
          <a:xfrm>
            <a:off x="9807854" y="5261397"/>
            <a:ext cx="3278122" cy="409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>
            <a:spAutoFit/>
          </a:bodyPr>
          <a:lstStyle>
            <a:lvl1pPr marL="90487" indent="-90487" algn="l" defTabSz="457200">
              <a:buClr>
                <a:srgbClr val="1A435D"/>
              </a:buClr>
              <a:buSzPct val="100000"/>
              <a:buFont typeface="Arial"/>
              <a:buChar char="•"/>
              <a:defRPr sz="1800">
                <a:solidFill>
                  <a:srgbClr val="1A435D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1A435D"/>
                </a:solidFill>
              </a:rPr>
              <a:t>Peter Honeyman</a:t>
            </a:r>
          </a:p>
        </p:txBody>
      </p:sp>
      <p:grpSp>
        <p:nvGrpSpPr>
          <p:cNvPr id="609" name="Group 609"/>
          <p:cNvGrpSpPr/>
          <p:nvPr/>
        </p:nvGrpSpPr>
        <p:grpSpPr>
          <a:xfrm>
            <a:off x="8216164" y="6689888"/>
            <a:ext cx="4869812" cy="669706"/>
            <a:chOff x="0" y="0"/>
            <a:chExt cx="4869811" cy="669704"/>
          </a:xfrm>
        </p:grpSpPr>
        <p:sp>
          <p:nvSpPr>
            <p:cNvPr id="607" name="Shape 607"/>
            <p:cNvSpPr/>
            <p:nvPr/>
          </p:nvSpPr>
          <p:spPr>
            <a:xfrm>
              <a:off x="1591689" y="-1"/>
              <a:ext cx="3278123" cy="4094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65023" tIns="65023" rIns="65023" bIns="65023" numCol="1" anchor="t">
              <a:spAutoFit/>
            </a:bodyPr>
            <a:lstStyle>
              <a:lvl1pPr marL="90487" indent="-90487" algn="l" defTabSz="457200">
                <a:buClr>
                  <a:srgbClr val="1A435D"/>
                </a:buClr>
                <a:buSzPct val="100000"/>
                <a:buFont typeface="Arial"/>
                <a:buChar char="•"/>
                <a:defRPr sz="1800">
                  <a:solidFill>
                    <a:srgbClr val="1A435D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 lvl="0">
                <a:defRPr>
                  <a:solidFill>
                    <a:srgbClr val="000000"/>
                  </a:solidFill>
                </a:defRPr>
              </a:pPr>
              <a:r>
                <a:rPr>
                  <a:solidFill>
                    <a:srgbClr val="1A435D"/>
                  </a:solidFill>
                </a:rPr>
                <a:t>Carole Goble</a:t>
              </a:r>
            </a:p>
          </p:txBody>
        </p:sp>
        <p:pic>
          <p:nvPicPr>
            <p:cNvPr id="608" name="image154.png"/>
            <p:cNvPicPr/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0" y="149512"/>
              <a:ext cx="1583570" cy="520193"/>
            </a:xfrm>
            <a:prstGeom prst="rect">
              <a:avLst/>
            </a:prstGeom>
            <a:ln w="12700" cap="flat">
              <a:solidFill>
                <a:srgbClr val="1A435D"/>
              </a:solidFill>
              <a:prstDash val="solid"/>
              <a:miter lim="800000"/>
            </a:ln>
            <a:effectLst/>
          </p:spPr>
        </p:pic>
      </p:grpSp>
      <p:grpSp>
        <p:nvGrpSpPr>
          <p:cNvPr id="612" name="Group 612"/>
          <p:cNvGrpSpPr/>
          <p:nvPr/>
        </p:nvGrpSpPr>
        <p:grpSpPr>
          <a:xfrm>
            <a:off x="9158026" y="5978137"/>
            <a:ext cx="3927957" cy="663923"/>
            <a:chOff x="0" y="0"/>
            <a:chExt cx="3927955" cy="663921"/>
          </a:xfrm>
        </p:grpSpPr>
        <p:sp>
          <p:nvSpPr>
            <p:cNvPr id="610" name="Shape 610"/>
            <p:cNvSpPr/>
            <p:nvPr/>
          </p:nvSpPr>
          <p:spPr>
            <a:xfrm>
              <a:off x="649834" y="0"/>
              <a:ext cx="3278122" cy="4094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65023" tIns="65023" rIns="65023" bIns="65023" numCol="1" anchor="t">
              <a:spAutoFit/>
            </a:bodyPr>
            <a:lstStyle>
              <a:lvl1pPr marL="90487" indent="-90487" algn="l" defTabSz="457200">
                <a:buClr>
                  <a:srgbClr val="1A435D"/>
                </a:buClr>
                <a:buSzPct val="100000"/>
                <a:buFont typeface="Arial"/>
                <a:buChar char="•"/>
                <a:defRPr sz="1800">
                  <a:solidFill>
                    <a:srgbClr val="1A435D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 lvl="0">
                <a:defRPr>
                  <a:solidFill>
                    <a:srgbClr val="000000"/>
                  </a:solidFill>
                </a:defRPr>
              </a:pPr>
              <a:r>
                <a:rPr>
                  <a:solidFill>
                    <a:srgbClr val="1A435D"/>
                  </a:solidFill>
                </a:rPr>
                <a:t>Cliff Duke</a:t>
              </a:r>
            </a:p>
          </p:txBody>
        </p:sp>
        <p:pic>
          <p:nvPicPr>
            <p:cNvPr id="611" name="image155.png"/>
            <p:cNvPicPr/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0" y="143729"/>
              <a:ext cx="641709" cy="520193"/>
            </a:xfrm>
            <a:prstGeom prst="rect">
              <a:avLst/>
            </a:prstGeom>
            <a:ln w="12700" cap="flat">
              <a:solidFill>
                <a:srgbClr val="1A435D"/>
              </a:solidFill>
              <a:prstDash val="solid"/>
              <a:miter lim="800000"/>
            </a:ln>
            <a:effectLst/>
          </p:spPr>
        </p:pic>
      </p:grpSp>
      <p:grpSp>
        <p:nvGrpSpPr>
          <p:cNvPr id="616" name="Group 616"/>
          <p:cNvGrpSpPr/>
          <p:nvPr/>
        </p:nvGrpSpPr>
        <p:grpSpPr>
          <a:xfrm>
            <a:off x="8269116" y="7404134"/>
            <a:ext cx="4816868" cy="666812"/>
            <a:chOff x="0" y="0"/>
            <a:chExt cx="4816867" cy="666811"/>
          </a:xfrm>
        </p:grpSpPr>
        <p:sp>
          <p:nvSpPr>
            <p:cNvPr id="613" name="Shape 613"/>
            <p:cNvSpPr/>
            <p:nvPr/>
          </p:nvSpPr>
          <p:spPr>
            <a:xfrm>
              <a:off x="1538744" y="0"/>
              <a:ext cx="3278124" cy="40944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65023" tIns="65023" rIns="65023" bIns="65023" numCol="1" anchor="t">
              <a:spAutoFit/>
            </a:bodyPr>
            <a:lstStyle>
              <a:lvl1pPr marL="90487" indent="-90487" algn="l" defTabSz="457200">
                <a:buClr>
                  <a:srgbClr val="1A435D"/>
                </a:buClr>
                <a:buSzPct val="100000"/>
                <a:buFont typeface="Arial"/>
                <a:buChar char="•"/>
                <a:defRPr sz="1800">
                  <a:solidFill>
                    <a:srgbClr val="1A435D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 lvl="0">
                <a:defRPr>
                  <a:solidFill>
                    <a:srgbClr val="000000"/>
                  </a:solidFill>
                </a:defRPr>
              </a:pPr>
              <a:r>
                <a:rPr>
                  <a:solidFill>
                    <a:srgbClr val="1A435D"/>
                  </a:solidFill>
                </a:rPr>
                <a:t>Donald Hobern</a:t>
              </a:r>
            </a:p>
          </p:txBody>
        </p:sp>
        <p:pic>
          <p:nvPicPr>
            <p:cNvPr id="614" name="image156.png"/>
            <p:cNvPicPr/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-1" y="144194"/>
              <a:ext cx="986041" cy="520193"/>
            </a:xfrm>
            <a:prstGeom prst="rect">
              <a:avLst/>
            </a:prstGeom>
            <a:ln w="12700" cap="flat">
              <a:solidFill>
                <a:srgbClr val="1A435D"/>
              </a:solidFill>
              <a:prstDash val="solid"/>
              <a:miter lim="800000"/>
            </a:ln>
            <a:effectLst/>
          </p:spPr>
        </p:pic>
        <p:pic>
          <p:nvPicPr>
            <p:cNvPr id="615" name="image157.png"/>
            <p:cNvPicPr/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1089848" y="146619"/>
              <a:ext cx="440771" cy="520193"/>
            </a:xfrm>
            <a:prstGeom prst="rect">
              <a:avLst/>
            </a:prstGeom>
            <a:ln w="12700" cap="flat">
              <a:solidFill>
                <a:srgbClr val="1A435D"/>
              </a:solidFill>
              <a:prstDash val="solid"/>
              <a:miter lim="800000"/>
            </a:ln>
            <a:effectLst/>
          </p:spPr>
        </p:pic>
      </p:grpSp>
      <p:grpSp>
        <p:nvGrpSpPr>
          <p:cNvPr id="619" name="Group 619"/>
          <p:cNvGrpSpPr/>
          <p:nvPr/>
        </p:nvGrpSpPr>
        <p:grpSpPr>
          <a:xfrm>
            <a:off x="9350772" y="1690168"/>
            <a:ext cx="3735206" cy="689956"/>
            <a:chOff x="0" y="0"/>
            <a:chExt cx="3735205" cy="689954"/>
          </a:xfrm>
        </p:grpSpPr>
        <p:pic>
          <p:nvPicPr>
            <p:cNvPr id="617" name="image158.png"/>
            <p:cNvPicPr/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-1" y="169762"/>
              <a:ext cx="429950" cy="520193"/>
            </a:xfrm>
            <a:prstGeom prst="rect">
              <a:avLst/>
            </a:prstGeom>
            <a:ln w="12700" cap="flat">
              <a:solidFill>
                <a:srgbClr val="1A435D"/>
              </a:solidFill>
              <a:prstDash val="solid"/>
              <a:miter lim="800000"/>
            </a:ln>
            <a:effectLst/>
          </p:spPr>
        </p:pic>
        <p:sp>
          <p:nvSpPr>
            <p:cNvPr id="618" name="Shape 618"/>
            <p:cNvSpPr/>
            <p:nvPr/>
          </p:nvSpPr>
          <p:spPr>
            <a:xfrm>
              <a:off x="457083" y="0"/>
              <a:ext cx="3278123" cy="4094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65023" tIns="65023" rIns="65023" bIns="65023" numCol="1" anchor="t">
              <a:spAutoFit/>
            </a:bodyPr>
            <a:lstStyle>
              <a:lvl1pPr marL="90487" indent="-90487" algn="l" defTabSz="457200">
                <a:buClr>
                  <a:srgbClr val="1A435D"/>
                </a:buClr>
                <a:buSzPct val="100000"/>
                <a:buFont typeface="Arial"/>
                <a:buChar char="•"/>
                <a:defRPr sz="1800">
                  <a:solidFill>
                    <a:srgbClr val="1A435D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 lvl="0">
                <a:defRPr>
                  <a:solidFill>
                    <a:srgbClr val="000000"/>
                  </a:solidFill>
                </a:defRPr>
              </a:pPr>
              <a:r>
                <a:rPr>
                  <a:solidFill>
                    <a:srgbClr val="1A435D"/>
                  </a:solidFill>
                </a:rPr>
                <a:t>Ewa Deelman</a:t>
              </a:r>
            </a:p>
          </p:txBody>
        </p:sp>
      </p:grpSp>
      <p:pic>
        <p:nvPicPr>
          <p:cNvPr id="620" name="image51.png"/>
          <p:cNvPicPr/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675491" y="1866225"/>
            <a:ext cx="2662385" cy="520193"/>
          </a:xfrm>
          <a:prstGeom prst="rect">
            <a:avLst/>
          </a:prstGeom>
          <a:ln w="12700">
            <a:solidFill>
              <a:srgbClr val="1A435D"/>
            </a:solidFill>
            <a:miter/>
          </a:ln>
        </p:spPr>
      </p:pic>
      <p:sp>
        <p:nvSpPr>
          <p:cNvPr id="621" name="Shape 621"/>
          <p:cNvSpPr/>
          <p:nvPr/>
        </p:nvSpPr>
        <p:spPr>
          <a:xfrm>
            <a:off x="3317368" y="1764603"/>
            <a:ext cx="6033405" cy="9682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>
            <a:spAutoFit/>
          </a:bodyPr>
          <a:lstStyle>
            <a:lvl1pPr marL="90487" indent="-90487" algn="l" defTabSz="457200">
              <a:buClr>
                <a:srgbClr val="1A435D"/>
              </a:buClr>
              <a:buSzPct val="100000"/>
              <a:buFont typeface="Arial"/>
              <a:buChar char="•"/>
              <a:defRPr sz="1800">
                <a:solidFill>
                  <a:srgbClr val="1A435D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1A435D"/>
                </a:solidFill>
              </a:rPr>
              <a:t>Amber Budden, Roger Dahl, Rebecca Koskela, Bill Michener, Robert Nahf, Skye Roseboom, Mark Servilla</a:t>
            </a:r>
          </a:p>
        </p:txBody>
      </p:sp>
      <p:grpSp>
        <p:nvGrpSpPr>
          <p:cNvPr id="624" name="Group 624"/>
          <p:cNvGrpSpPr/>
          <p:nvPr/>
        </p:nvGrpSpPr>
        <p:grpSpPr>
          <a:xfrm>
            <a:off x="1873695" y="4698089"/>
            <a:ext cx="4758257" cy="530942"/>
            <a:chOff x="0" y="0"/>
            <a:chExt cx="4758256" cy="530941"/>
          </a:xfrm>
        </p:grpSpPr>
        <p:pic>
          <p:nvPicPr>
            <p:cNvPr id="622" name="image159.png"/>
            <p:cNvPicPr/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0" y="10749"/>
              <a:ext cx="1464180" cy="520193"/>
            </a:xfrm>
            <a:prstGeom prst="rect">
              <a:avLst/>
            </a:prstGeom>
            <a:ln w="12700" cap="flat">
              <a:solidFill>
                <a:srgbClr val="1A435D"/>
              </a:solidFill>
              <a:prstDash val="solid"/>
              <a:miter lim="800000"/>
            </a:ln>
            <a:effectLst/>
          </p:spPr>
        </p:pic>
        <p:sp>
          <p:nvSpPr>
            <p:cNvPr id="623" name="Shape 623"/>
            <p:cNvSpPr/>
            <p:nvPr/>
          </p:nvSpPr>
          <p:spPr>
            <a:xfrm>
              <a:off x="1480134" y="0"/>
              <a:ext cx="3278123" cy="4094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65023" tIns="65023" rIns="65023" bIns="65023" numCol="1" anchor="t">
              <a:spAutoFit/>
            </a:bodyPr>
            <a:lstStyle>
              <a:lvl1pPr marL="90487" indent="-90487" algn="l" defTabSz="457200">
                <a:buClr>
                  <a:srgbClr val="1A435D"/>
                </a:buClr>
                <a:buSzPct val="100000"/>
                <a:buFont typeface="Arial"/>
                <a:buChar char="•"/>
                <a:defRPr sz="1800">
                  <a:solidFill>
                    <a:srgbClr val="1A435D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 lvl="0">
                <a:defRPr>
                  <a:solidFill>
                    <a:srgbClr val="000000"/>
                  </a:solidFill>
                </a:defRPr>
              </a:pPr>
              <a:r>
                <a:rPr>
                  <a:solidFill>
                    <a:srgbClr val="1A435D"/>
                  </a:solidFill>
                </a:rPr>
                <a:t>Patricia Cruse, John Kunze</a:t>
              </a:r>
            </a:p>
          </p:txBody>
        </p:sp>
      </p:grpSp>
      <p:grpSp>
        <p:nvGrpSpPr>
          <p:cNvPr id="629" name="Group 629"/>
          <p:cNvGrpSpPr/>
          <p:nvPr/>
        </p:nvGrpSpPr>
        <p:grpSpPr>
          <a:xfrm>
            <a:off x="1695951" y="2448297"/>
            <a:ext cx="4936001" cy="648774"/>
            <a:chOff x="0" y="0"/>
            <a:chExt cx="4936000" cy="648773"/>
          </a:xfrm>
        </p:grpSpPr>
        <p:grpSp>
          <p:nvGrpSpPr>
            <p:cNvPr id="627" name="Group 627"/>
            <p:cNvGrpSpPr/>
            <p:nvPr/>
          </p:nvGrpSpPr>
          <p:grpSpPr>
            <a:xfrm>
              <a:off x="-1" y="128581"/>
              <a:ext cx="1641925" cy="520193"/>
              <a:chOff x="0" y="0"/>
              <a:chExt cx="1641923" cy="520192"/>
            </a:xfrm>
          </p:grpSpPr>
          <p:sp>
            <p:nvSpPr>
              <p:cNvPr id="625" name="Shape 625"/>
              <p:cNvSpPr/>
              <p:nvPr/>
            </p:nvSpPr>
            <p:spPr>
              <a:xfrm>
                <a:off x="0" y="0"/>
                <a:ext cx="1641924" cy="520193"/>
              </a:xfrm>
              <a:prstGeom prst="rect">
                <a:avLst/>
              </a:prstGeom>
              <a:solidFill>
                <a:srgbClr val="0936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lvl="0" algn="l" defTabSz="457200">
                  <a:defRPr sz="2400"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pic>
            <p:nvPicPr>
              <p:cNvPr id="626" name="image160.png"/>
              <p:cNvPicPr/>
              <p:nvPr/>
            </p:nvPicPr>
            <p:blipFill>
              <a:blip r:embed="rId13">
                <a:extLst/>
              </a:blip>
              <a:stretch>
                <a:fillRect/>
              </a:stretch>
            </p:blipFill>
            <p:spPr>
              <a:xfrm>
                <a:off x="0" y="0"/>
                <a:ext cx="1641924" cy="520193"/>
              </a:xfrm>
              <a:prstGeom prst="rect">
                <a:avLst/>
              </a:prstGeom>
              <a:ln w="12700" cap="flat">
                <a:solidFill>
                  <a:srgbClr val="1A435D"/>
                </a:solidFill>
                <a:prstDash val="solid"/>
                <a:miter lim="800000"/>
              </a:ln>
              <a:effectLst/>
            </p:spPr>
          </p:pic>
        </p:grpSp>
        <p:sp>
          <p:nvSpPr>
            <p:cNvPr id="628" name="Shape 628"/>
            <p:cNvSpPr/>
            <p:nvPr/>
          </p:nvSpPr>
          <p:spPr>
            <a:xfrm>
              <a:off x="1657878" y="0"/>
              <a:ext cx="3278123" cy="4094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65023" tIns="65023" rIns="65023" bIns="65023" numCol="1" anchor="t">
              <a:spAutoFit/>
            </a:bodyPr>
            <a:lstStyle>
              <a:lvl1pPr algn="l" defTabSz="457200">
                <a:buClr>
                  <a:srgbClr val="1A435D"/>
                </a:buClr>
                <a:buSzPct val="100000"/>
                <a:buFont typeface="Arial"/>
                <a:buChar char="•"/>
                <a:defRPr sz="1800">
                  <a:solidFill>
                    <a:srgbClr val="1A435D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 lvl="0">
                <a:defRPr>
                  <a:solidFill>
                    <a:srgbClr val="000000"/>
                  </a:solidFill>
                </a:defRPr>
              </a:pPr>
              <a:r>
                <a:rPr>
                  <a:solidFill>
                    <a:srgbClr val="1A435D"/>
                  </a:solidFill>
                </a:rPr>
                <a:t> Dave Vieglais </a:t>
              </a:r>
            </a:p>
          </p:txBody>
        </p:sp>
      </p:grpSp>
      <p:grpSp>
        <p:nvGrpSpPr>
          <p:cNvPr id="632" name="Group 632"/>
          <p:cNvGrpSpPr/>
          <p:nvPr/>
        </p:nvGrpSpPr>
        <p:grpSpPr>
          <a:xfrm>
            <a:off x="1901845" y="6840797"/>
            <a:ext cx="5821231" cy="774130"/>
            <a:chOff x="0" y="0"/>
            <a:chExt cx="5821229" cy="774128"/>
          </a:xfrm>
        </p:grpSpPr>
        <p:pic>
          <p:nvPicPr>
            <p:cNvPr id="630" name="image161.png" descr="clo.png"/>
            <p:cNvPicPr/>
            <p:nvPr/>
          </p:nvPicPr>
          <p:blipFill>
            <a:blip r:embed="rId14">
              <a:extLst/>
            </a:blip>
            <a:stretch>
              <a:fillRect/>
            </a:stretch>
          </p:blipFill>
          <p:spPr>
            <a:xfrm>
              <a:off x="-1" y="-1"/>
              <a:ext cx="1436032" cy="520194"/>
            </a:xfrm>
            <a:prstGeom prst="rect">
              <a:avLst/>
            </a:prstGeom>
            <a:ln w="12700" cap="flat">
              <a:solidFill>
                <a:srgbClr val="1A435D"/>
              </a:solidFill>
              <a:prstDash val="solid"/>
              <a:miter lim="800000"/>
            </a:ln>
            <a:effectLst/>
          </p:spPr>
        </p:pic>
        <p:sp>
          <p:nvSpPr>
            <p:cNvPr id="631" name="Shape 631"/>
            <p:cNvSpPr/>
            <p:nvPr/>
          </p:nvSpPr>
          <p:spPr>
            <a:xfrm>
              <a:off x="1451983" y="85280"/>
              <a:ext cx="4369247" cy="6888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65023" tIns="65023" rIns="65023" bIns="65023" numCol="1" anchor="t">
              <a:spAutoFit/>
            </a:bodyPr>
            <a:lstStyle>
              <a:lvl1pPr marL="90487" indent="-90487" algn="l" defTabSz="457200">
                <a:buClr>
                  <a:srgbClr val="1A435D"/>
                </a:buClr>
                <a:buSzPct val="100000"/>
                <a:buFont typeface="Arial"/>
                <a:buChar char="•"/>
                <a:defRPr sz="1800">
                  <a:solidFill>
                    <a:srgbClr val="1A435D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 lvl="0">
                <a:defRPr>
                  <a:solidFill>
                    <a:srgbClr val="000000"/>
                  </a:solidFill>
                </a:defRPr>
              </a:pPr>
              <a:r>
                <a:rPr>
                  <a:solidFill>
                    <a:srgbClr val="1A435D"/>
                  </a:solidFill>
                </a:rPr>
                <a:t>Paul Allen, Rick Bonney, Steve Kelling</a:t>
              </a:r>
            </a:p>
          </p:txBody>
        </p:sp>
      </p:grpSp>
      <p:pic>
        <p:nvPicPr>
          <p:cNvPr id="633" name="image163.png"/>
          <p:cNvPicPr/>
          <p:nvPr/>
        </p:nvPicPr>
        <p:blipFill>
          <a:blip r:embed="rId15">
            <a:extLst/>
          </a:blip>
          <a:stretch>
            <a:fillRect/>
          </a:stretch>
        </p:blipFill>
        <p:spPr>
          <a:xfrm>
            <a:off x="1550295" y="6122625"/>
            <a:ext cx="986152" cy="520193"/>
          </a:xfrm>
          <a:prstGeom prst="rect">
            <a:avLst/>
          </a:prstGeom>
          <a:ln w="12700">
            <a:solidFill>
              <a:srgbClr val="1A435D"/>
            </a:solidFill>
            <a:miter/>
          </a:ln>
        </p:spPr>
      </p:pic>
      <p:sp>
        <p:nvSpPr>
          <p:cNvPr id="634" name="Shape 634"/>
          <p:cNvSpPr/>
          <p:nvPr/>
        </p:nvSpPr>
        <p:spPr>
          <a:xfrm>
            <a:off x="3353828" y="5936479"/>
            <a:ext cx="5535734" cy="12476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>
            <a:spAutoFit/>
          </a:bodyPr>
          <a:lstStyle>
            <a:lvl1pPr marL="90487" indent="-90487" algn="l" defTabSz="457200">
              <a:buClr>
                <a:srgbClr val="1A435D"/>
              </a:buClr>
              <a:buSzPct val="100000"/>
              <a:buFont typeface="Arial"/>
              <a:buChar char="•"/>
              <a:defRPr sz="1800">
                <a:solidFill>
                  <a:srgbClr val="1A435D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1A435D"/>
                </a:solidFill>
              </a:rPr>
              <a:t>Chris Jones, Matt Jones, Ben Leinfelder, Mark Schildhauer, Jing Tao, Lauren Walker, Peter Slaughter, {Stephanie Hampton, Chad Berkley, Andrew Pippin}</a:t>
            </a:r>
          </a:p>
        </p:txBody>
      </p:sp>
      <p:pic>
        <p:nvPicPr>
          <p:cNvPr id="635" name="image164.png"/>
          <p:cNvPicPr/>
          <p:nvPr/>
        </p:nvPicPr>
        <p:blipFill>
          <a:blip r:embed="rId16">
            <a:extLst/>
          </a:blip>
          <a:stretch>
            <a:fillRect/>
          </a:stretch>
        </p:blipFill>
        <p:spPr>
          <a:xfrm>
            <a:off x="2355312" y="3287532"/>
            <a:ext cx="982564" cy="520193"/>
          </a:xfrm>
          <a:prstGeom prst="rect">
            <a:avLst/>
          </a:prstGeom>
          <a:ln w="12700">
            <a:solidFill>
              <a:srgbClr val="1A435D"/>
            </a:solidFill>
            <a:miter/>
          </a:ln>
        </p:spPr>
      </p:pic>
      <p:sp>
        <p:nvSpPr>
          <p:cNvPr id="636" name="Shape 636"/>
          <p:cNvSpPr/>
          <p:nvPr/>
        </p:nvSpPr>
        <p:spPr>
          <a:xfrm>
            <a:off x="3353830" y="3135987"/>
            <a:ext cx="5284718" cy="6888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>
            <a:spAutoFit/>
          </a:bodyPr>
          <a:lstStyle>
            <a:lvl1pPr marL="90487" indent="-90487" algn="l" defTabSz="457200">
              <a:buClr>
                <a:srgbClr val="1A435D"/>
              </a:buClr>
              <a:buSzPct val="100000"/>
              <a:buFont typeface="Arial"/>
              <a:buChar char="•"/>
              <a:defRPr sz="1800">
                <a:solidFill>
                  <a:srgbClr val="1A435D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1A435D"/>
                </a:solidFill>
              </a:rPr>
              <a:t>Suzie Allard, Kimberly Douglass, Laura Moyers, Carol Tenopir, Robert Waltz, Bruce Wilson</a:t>
            </a:r>
          </a:p>
        </p:txBody>
      </p:sp>
      <p:grpSp>
        <p:nvGrpSpPr>
          <p:cNvPr id="641" name="Group 641"/>
          <p:cNvGrpSpPr/>
          <p:nvPr/>
        </p:nvGrpSpPr>
        <p:grpSpPr>
          <a:xfrm>
            <a:off x="2318692" y="3939921"/>
            <a:ext cx="6042188" cy="968249"/>
            <a:chOff x="0" y="0"/>
            <a:chExt cx="6042187" cy="968247"/>
          </a:xfrm>
        </p:grpSpPr>
        <p:grpSp>
          <p:nvGrpSpPr>
            <p:cNvPr id="639" name="Group 639" descr="ORNL_leaf white"/>
            <p:cNvGrpSpPr/>
            <p:nvPr/>
          </p:nvGrpSpPr>
          <p:grpSpPr>
            <a:xfrm>
              <a:off x="0" y="58264"/>
              <a:ext cx="1019183" cy="520193"/>
              <a:chOff x="0" y="0"/>
              <a:chExt cx="1019182" cy="520192"/>
            </a:xfrm>
          </p:grpSpPr>
          <p:sp>
            <p:nvSpPr>
              <p:cNvPr id="637" name="Shape 637"/>
              <p:cNvSpPr/>
              <p:nvPr/>
            </p:nvSpPr>
            <p:spPr>
              <a:xfrm>
                <a:off x="0" y="0"/>
                <a:ext cx="1019183" cy="520193"/>
              </a:xfrm>
              <a:prstGeom prst="rect">
                <a:avLst/>
              </a:prstGeom>
              <a:solidFill>
                <a:srgbClr val="0099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lvl="0" algn="l" defTabSz="457200">
                  <a:defRPr sz="2400"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pic>
            <p:nvPicPr>
              <p:cNvPr id="638" name="image165.png"/>
              <p:cNvPicPr/>
              <p:nvPr/>
            </p:nvPicPr>
            <p:blipFill>
              <a:blip r:embed="rId17">
                <a:extLst/>
              </a:blip>
              <a:stretch>
                <a:fillRect/>
              </a:stretch>
            </p:blipFill>
            <p:spPr>
              <a:xfrm>
                <a:off x="0" y="0"/>
                <a:ext cx="1019183" cy="520193"/>
              </a:xfrm>
              <a:prstGeom prst="rect">
                <a:avLst/>
              </a:prstGeom>
              <a:ln w="12700" cap="flat">
                <a:solidFill>
                  <a:srgbClr val="1A435D"/>
                </a:solidFill>
                <a:prstDash val="solid"/>
                <a:bevel/>
              </a:ln>
              <a:effectLst>
                <a:outerShdw blurRad="88900" rotWithShape="0">
                  <a:srgbClr val="EEECE1">
                    <a:alpha val="74998"/>
                  </a:srgbClr>
                </a:outerShdw>
              </a:effectLst>
            </p:spPr>
          </p:pic>
        </p:grpSp>
        <p:sp>
          <p:nvSpPr>
            <p:cNvPr id="640" name="Shape 640"/>
            <p:cNvSpPr/>
            <p:nvPr/>
          </p:nvSpPr>
          <p:spPr>
            <a:xfrm>
              <a:off x="1043244" y="0"/>
              <a:ext cx="4998944" cy="96824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65023" tIns="65023" rIns="65023" bIns="65023" numCol="1" anchor="t">
              <a:spAutoFit/>
            </a:bodyPr>
            <a:lstStyle>
              <a:lvl1pPr marL="90487" indent="-90487" algn="l" defTabSz="457200">
                <a:buClr>
                  <a:srgbClr val="1A435D"/>
                </a:buClr>
                <a:buSzPct val="100000"/>
                <a:buFont typeface="Arial"/>
                <a:buChar char="•"/>
                <a:defRPr sz="1800">
                  <a:solidFill>
                    <a:srgbClr val="1A435D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 lvl="0">
                <a:defRPr>
                  <a:solidFill>
                    <a:srgbClr val="000000"/>
                  </a:solidFill>
                </a:defRPr>
              </a:pPr>
              <a:r>
                <a:rPr>
                  <a:solidFill>
                    <a:srgbClr val="1A435D"/>
                  </a:solidFill>
                </a:rPr>
                <a:t>John Cobb, Bob Cook, Ranjeet Devarakonda, Giri Palanismy, Line Pouchard </a:t>
              </a:r>
            </a:p>
          </p:txBody>
        </p:sp>
      </p:grpSp>
      <p:grpSp>
        <p:nvGrpSpPr>
          <p:cNvPr id="644" name="Group 644"/>
          <p:cNvGrpSpPr/>
          <p:nvPr/>
        </p:nvGrpSpPr>
        <p:grpSpPr>
          <a:xfrm>
            <a:off x="2112023" y="5232001"/>
            <a:ext cx="6777538" cy="714720"/>
            <a:chOff x="0" y="0"/>
            <a:chExt cx="6777536" cy="714719"/>
          </a:xfrm>
        </p:grpSpPr>
        <p:sp>
          <p:nvSpPr>
            <p:cNvPr id="642" name="Shape 642"/>
            <p:cNvSpPr/>
            <p:nvPr/>
          </p:nvSpPr>
          <p:spPr>
            <a:xfrm>
              <a:off x="1241805" y="-1"/>
              <a:ext cx="5535732" cy="6888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65023" tIns="65023" rIns="65023" bIns="65023" numCol="1" anchor="t">
              <a:spAutoFit/>
            </a:bodyPr>
            <a:lstStyle>
              <a:lvl1pPr marL="112712" indent="-112712" algn="l" defTabSz="457200">
                <a:buClr>
                  <a:srgbClr val="1A435D"/>
                </a:buClr>
                <a:buSzPct val="100000"/>
                <a:buFont typeface="Arial"/>
                <a:buChar char="•"/>
                <a:defRPr sz="1800">
                  <a:solidFill>
                    <a:srgbClr val="1A435D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 lvl="0">
                <a:defRPr>
                  <a:solidFill>
                    <a:srgbClr val="000000"/>
                  </a:solidFill>
                </a:defRPr>
              </a:pPr>
              <a:r>
                <a:rPr>
                  <a:solidFill>
                    <a:srgbClr val="1A435D"/>
                  </a:solidFill>
                </a:rPr>
                <a:t>Sky Bristol, Mike Frame, Richard Huffine, Viv Hutchison, Jeff Morisette, Jake Weltzin, Lisa Zolly</a:t>
              </a:r>
            </a:p>
          </p:txBody>
        </p:sp>
        <p:pic>
          <p:nvPicPr>
            <p:cNvPr id="643" name="image166.png"/>
            <p:cNvPicPr/>
            <p:nvPr/>
          </p:nvPicPr>
          <p:blipFill>
            <a:blip r:embed="rId18">
              <a:extLst/>
            </a:blip>
            <a:stretch>
              <a:fillRect/>
            </a:stretch>
          </p:blipFill>
          <p:spPr>
            <a:xfrm>
              <a:off x="0" y="194527"/>
              <a:ext cx="1206159" cy="520193"/>
            </a:xfrm>
            <a:prstGeom prst="rect">
              <a:avLst/>
            </a:prstGeom>
            <a:ln w="12700" cap="flat">
              <a:solidFill>
                <a:srgbClr val="1A435D"/>
              </a:solidFill>
              <a:prstDash val="solid"/>
              <a:miter lim="800000"/>
            </a:ln>
            <a:effectLst/>
          </p:spPr>
        </p:pic>
      </p:grpSp>
      <p:grpSp>
        <p:nvGrpSpPr>
          <p:cNvPr id="648" name="Group 648"/>
          <p:cNvGrpSpPr/>
          <p:nvPr/>
        </p:nvGrpSpPr>
        <p:grpSpPr>
          <a:xfrm>
            <a:off x="6836539" y="8096244"/>
            <a:ext cx="6249433" cy="676784"/>
            <a:chOff x="0" y="0"/>
            <a:chExt cx="6249432" cy="676782"/>
          </a:xfrm>
        </p:grpSpPr>
        <p:sp>
          <p:nvSpPr>
            <p:cNvPr id="645" name="Shape 645"/>
            <p:cNvSpPr/>
            <p:nvPr/>
          </p:nvSpPr>
          <p:spPr>
            <a:xfrm>
              <a:off x="2971310" y="0"/>
              <a:ext cx="3278123" cy="4094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65023" tIns="65023" rIns="65023" bIns="65023" numCol="1" anchor="t">
              <a:spAutoFit/>
            </a:bodyPr>
            <a:lstStyle>
              <a:lvl1pPr marL="90487" indent="-90487" algn="l" defTabSz="457200">
                <a:buClr>
                  <a:srgbClr val="1A435D"/>
                </a:buClr>
                <a:buSzPct val="100000"/>
                <a:buFont typeface="Arial"/>
                <a:buChar char="•"/>
                <a:defRPr sz="1800">
                  <a:solidFill>
                    <a:srgbClr val="1A435D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 lvl="0">
                <a:defRPr>
                  <a:solidFill>
                    <a:srgbClr val="000000"/>
                  </a:solidFill>
                </a:defRPr>
              </a:pPr>
              <a:r>
                <a:rPr>
                  <a:solidFill>
                    <a:srgbClr val="1A435D"/>
                  </a:solidFill>
                </a:rPr>
                <a:t>David DeRoure</a:t>
              </a:r>
            </a:p>
          </p:txBody>
        </p:sp>
        <p:pic>
          <p:nvPicPr>
            <p:cNvPr id="646" name="image167.png"/>
            <p:cNvPicPr/>
            <p:nvPr/>
          </p:nvPicPr>
          <p:blipFill>
            <a:blip r:embed="rId19">
              <a:extLst/>
            </a:blip>
            <a:stretch>
              <a:fillRect/>
            </a:stretch>
          </p:blipFill>
          <p:spPr>
            <a:xfrm>
              <a:off x="0" y="156590"/>
              <a:ext cx="1706361" cy="520193"/>
            </a:xfrm>
            <a:prstGeom prst="rect">
              <a:avLst/>
            </a:prstGeom>
            <a:ln w="12700" cap="flat">
              <a:solidFill>
                <a:srgbClr val="1A435D"/>
              </a:solidFill>
              <a:prstDash val="solid"/>
              <a:miter lim="800000"/>
            </a:ln>
            <a:effectLst/>
          </p:spPr>
        </p:pic>
        <p:pic>
          <p:nvPicPr>
            <p:cNvPr id="647" name="image168.png"/>
            <p:cNvPicPr/>
            <p:nvPr/>
          </p:nvPicPr>
          <p:blipFill>
            <a:blip r:embed="rId20">
              <a:extLst/>
            </a:blip>
            <a:stretch>
              <a:fillRect/>
            </a:stretch>
          </p:blipFill>
          <p:spPr>
            <a:xfrm>
              <a:off x="1808117" y="152405"/>
              <a:ext cx="1155075" cy="520193"/>
            </a:xfrm>
            <a:prstGeom prst="rect">
              <a:avLst/>
            </a:prstGeom>
            <a:ln w="12700" cap="flat">
              <a:solidFill>
                <a:srgbClr val="1A435D"/>
              </a:solidFill>
              <a:prstDash val="solid"/>
              <a:miter lim="800000"/>
            </a:ln>
            <a:effectLst/>
          </p:spPr>
        </p:pic>
      </p:grpSp>
      <p:grpSp>
        <p:nvGrpSpPr>
          <p:cNvPr id="652" name="Group 652"/>
          <p:cNvGrpSpPr/>
          <p:nvPr/>
        </p:nvGrpSpPr>
        <p:grpSpPr>
          <a:xfrm>
            <a:off x="960321" y="7425133"/>
            <a:ext cx="6762754" cy="688849"/>
            <a:chOff x="0" y="0"/>
            <a:chExt cx="6762753" cy="688847"/>
          </a:xfrm>
        </p:grpSpPr>
        <p:pic>
          <p:nvPicPr>
            <p:cNvPr id="649" name="image169.png" descr="NESCent-logo"/>
            <p:cNvPicPr/>
            <p:nvPr/>
          </p:nvPicPr>
          <p:blipFill>
            <a:blip r:embed="rId21">
              <a:extLst/>
            </a:blip>
            <a:stretch>
              <a:fillRect/>
            </a:stretch>
          </p:blipFill>
          <p:spPr>
            <a:xfrm>
              <a:off x="0" y="124625"/>
              <a:ext cx="561037" cy="520193"/>
            </a:xfrm>
            <a:prstGeom prst="rect">
              <a:avLst/>
            </a:prstGeom>
            <a:ln w="12700" cap="flat">
              <a:solidFill>
                <a:srgbClr val="1A435D"/>
              </a:solidFill>
              <a:prstDash val="solid"/>
              <a:miter lim="800000"/>
            </a:ln>
            <a:effectLst/>
          </p:spPr>
        </p:pic>
        <p:sp>
          <p:nvSpPr>
            <p:cNvPr id="650" name="Shape 650"/>
            <p:cNvSpPr/>
            <p:nvPr/>
          </p:nvSpPr>
          <p:spPr>
            <a:xfrm>
              <a:off x="2393509" y="0"/>
              <a:ext cx="4369245" cy="68884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65023" tIns="65023" rIns="65023" bIns="65023" numCol="1" anchor="t">
              <a:spAutoFit/>
            </a:bodyPr>
            <a:lstStyle>
              <a:lvl1pPr marL="90487" indent="-90487" algn="l" defTabSz="457200">
                <a:buClr>
                  <a:srgbClr val="1A435D"/>
                </a:buClr>
                <a:buSzPct val="100000"/>
                <a:buFont typeface="Arial"/>
                <a:buChar char="•"/>
                <a:defRPr sz="1800">
                  <a:solidFill>
                    <a:srgbClr val="1A435D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 lvl="0">
                <a:defRPr>
                  <a:solidFill>
                    <a:srgbClr val="000000"/>
                  </a:solidFill>
                </a:defRPr>
              </a:pPr>
              <a:r>
                <a:rPr>
                  <a:solidFill>
                    <a:srgbClr val="1A435D"/>
                  </a:solidFill>
                </a:rPr>
                <a:t>Jane Greenberg, Ryan Scherle, Todd Vision</a:t>
              </a:r>
            </a:p>
          </p:txBody>
        </p:sp>
        <p:pic>
          <p:nvPicPr>
            <p:cNvPr id="651" name="image170.png"/>
            <p:cNvPicPr/>
            <p:nvPr/>
          </p:nvPicPr>
          <p:blipFill>
            <a:blip r:embed="rId22">
              <a:extLst/>
            </a:blip>
            <a:stretch>
              <a:fillRect/>
            </a:stretch>
          </p:blipFill>
          <p:spPr>
            <a:xfrm>
              <a:off x="679572" y="126317"/>
              <a:ext cx="1697983" cy="520193"/>
            </a:xfrm>
            <a:prstGeom prst="rect">
              <a:avLst/>
            </a:prstGeom>
            <a:ln w="12700" cap="flat">
              <a:solidFill>
                <a:srgbClr val="1A435D"/>
              </a:solidFill>
              <a:prstDash val="solid"/>
              <a:miter lim="800000"/>
            </a:ln>
            <a:effectLst/>
          </p:spPr>
        </p:pic>
      </p:grpSp>
      <p:pic>
        <p:nvPicPr>
          <p:cNvPr id="653" name="image171.png" descr="nasa_id.png"/>
          <p:cNvPicPr/>
          <p:nvPr/>
        </p:nvPicPr>
        <p:blipFill>
          <a:blip r:embed="rId23">
            <a:extLst/>
          </a:blip>
          <a:stretch>
            <a:fillRect/>
          </a:stretch>
        </p:blipFill>
        <p:spPr>
          <a:xfrm>
            <a:off x="6346163" y="9096838"/>
            <a:ext cx="525035" cy="520193"/>
          </a:xfrm>
          <a:prstGeom prst="rect">
            <a:avLst/>
          </a:prstGeom>
          <a:ln w="12700">
            <a:solidFill>
              <a:srgbClr val="1A435D"/>
            </a:solidFill>
            <a:miter/>
          </a:ln>
        </p:spPr>
      </p:pic>
      <p:sp>
        <p:nvSpPr>
          <p:cNvPr id="654" name="Shape 654"/>
          <p:cNvSpPr/>
          <p:nvPr/>
        </p:nvSpPr>
        <p:spPr>
          <a:xfrm>
            <a:off x="4764785" y="9172784"/>
            <a:ext cx="1483221" cy="368301"/>
          </a:xfrm>
          <a:prstGeom prst="rect">
            <a:avLst/>
          </a:prstGeom>
          <a:solidFill>
            <a:srgbClr val="FFFFFF"/>
          </a:solidFill>
          <a:ln w="12700">
            <a:solidFill>
              <a:srgbClr val="1A435D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lvl="0" algn="l" defTabSz="457200">
              <a:defRPr sz="1800"/>
            </a:pPr>
            <a:r>
              <a:rPr sz="1400">
                <a:latin typeface="Herculanum"/>
                <a:ea typeface="Herculanum"/>
                <a:cs typeface="Herculanum"/>
                <a:sym typeface="Herculanum"/>
              </a:rPr>
              <a:t>LEON LEVY </a:t>
            </a:r>
          </a:p>
          <a:p>
            <a:pPr lvl="0" algn="l" defTabSz="457200">
              <a:defRPr sz="1800"/>
            </a:pPr>
            <a:r>
              <a:rPr sz="1400">
                <a:latin typeface="Herculanum"/>
                <a:ea typeface="Herculanum"/>
                <a:cs typeface="Herculanum"/>
                <a:sym typeface="Herculanum"/>
              </a:rPr>
              <a:t>FOUNDATION</a:t>
            </a:r>
          </a:p>
        </p:txBody>
      </p:sp>
      <p:pic>
        <p:nvPicPr>
          <p:cNvPr id="655" name="image172.png"/>
          <p:cNvPicPr/>
          <p:nvPr/>
        </p:nvPicPr>
        <p:blipFill>
          <a:blip r:embed="rId24">
            <a:extLst/>
          </a:blip>
          <a:stretch>
            <a:fillRect/>
          </a:stretch>
        </p:blipFill>
        <p:spPr>
          <a:xfrm>
            <a:off x="10250079" y="9096838"/>
            <a:ext cx="1271765" cy="520193"/>
          </a:xfrm>
          <a:prstGeom prst="rect">
            <a:avLst/>
          </a:prstGeom>
          <a:ln w="12700">
            <a:solidFill>
              <a:srgbClr val="1A435D"/>
            </a:solidFill>
            <a:miter/>
          </a:ln>
        </p:spPr>
      </p:pic>
      <p:grpSp>
        <p:nvGrpSpPr>
          <p:cNvPr id="658" name="Group 658"/>
          <p:cNvGrpSpPr/>
          <p:nvPr/>
        </p:nvGrpSpPr>
        <p:grpSpPr>
          <a:xfrm>
            <a:off x="6976337" y="9096838"/>
            <a:ext cx="1831216" cy="520193"/>
            <a:chOff x="0" y="0"/>
            <a:chExt cx="1831215" cy="520192"/>
          </a:xfrm>
        </p:grpSpPr>
        <p:sp>
          <p:nvSpPr>
            <p:cNvPr id="656" name="Shape 656"/>
            <p:cNvSpPr/>
            <p:nvPr/>
          </p:nvSpPr>
          <p:spPr>
            <a:xfrm>
              <a:off x="0" y="0"/>
              <a:ext cx="1831216" cy="520193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lvl="0" algn="l" defTabSz="457200">
                <a:defRPr sz="24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pic>
          <p:nvPicPr>
            <p:cNvPr id="657" name="image173.png"/>
            <p:cNvPicPr/>
            <p:nvPr/>
          </p:nvPicPr>
          <p:blipFill>
            <a:blip r:embed="rId25">
              <a:extLst/>
            </a:blip>
            <a:stretch>
              <a:fillRect/>
            </a:stretch>
          </p:blipFill>
          <p:spPr>
            <a:xfrm>
              <a:off x="0" y="0"/>
              <a:ext cx="1831216" cy="520193"/>
            </a:xfrm>
            <a:prstGeom prst="rect">
              <a:avLst/>
            </a:prstGeom>
            <a:ln w="12700" cap="flat">
              <a:solidFill>
                <a:srgbClr val="1A435D"/>
              </a:solidFill>
              <a:prstDash val="solid"/>
              <a:miter lim="800000"/>
            </a:ln>
            <a:effectLst/>
          </p:spPr>
        </p:pic>
      </p:grpSp>
      <p:pic>
        <p:nvPicPr>
          <p:cNvPr id="659" name="image166.png"/>
          <p:cNvPicPr/>
          <p:nvPr/>
        </p:nvPicPr>
        <p:blipFill>
          <a:blip r:embed="rId18">
            <a:extLst/>
          </a:blip>
          <a:stretch>
            <a:fillRect/>
          </a:stretch>
        </p:blipFill>
        <p:spPr>
          <a:xfrm>
            <a:off x="8912694" y="9096838"/>
            <a:ext cx="1206160" cy="520193"/>
          </a:xfrm>
          <a:prstGeom prst="rect">
            <a:avLst/>
          </a:prstGeom>
          <a:ln w="12700">
            <a:solidFill>
              <a:srgbClr val="1A435D"/>
            </a:solidFill>
            <a:miter/>
          </a:ln>
        </p:spPr>
      </p:pic>
      <p:grpSp>
        <p:nvGrpSpPr>
          <p:cNvPr id="663" name="Group 663"/>
          <p:cNvGrpSpPr/>
          <p:nvPr/>
        </p:nvGrpSpPr>
        <p:grpSpPr>
          <a:xfrm>
            <a:off x="30556" y="8119515"/>
            <a:ext cx="6602179" cy="688849"/>
            <a:chOff x="0" y="0"/>
            <a:chExt cx="6602177" cy="688847"/>
          </a:xfrm>
        </p:grpSpPr>
        <p:pic>
          <p:nvPicPr>
            <p:cNvPr id="660" name="image174.png"/>
            <p:cNvPicPr/>
            <p:nvPr/>
          </p:nvPicPr>
          <p:blipFill>
            <a:blip r:embed="rId26">
              <a:extLst/>
            </a:blip>
            <a:stretch>
              <a:fillRect/>
            </a:stretch>
          </p:blipFill>
          <p:spPr>
            <a:xfrm>
              <a:off x="1522907" y="99844"/>
              <a:ext cx="1791774" cy="339571"/>
            </a:xfrm>
            <a:prstGeom prst="rect">
              <a:avLst/>
            </a:prstGeom>
            <a:ln w="12700" cap="flat">
              <a:solidFill>
                <a:srgbClr val="1A435D"/>
              </a:solidFill>
              <a:prstDash val="solid"/>
              <a:miter lim="800000"/>
            </a:ln>
            <a:effectLst/>
          </p:spPr>
        </p:pic>
        <p:pic>
          <p:nvPicPr>
            <p:cNvPr id="661" name="image175.png"/>
            <p:cNvPicPr/>
            <p:nvPr/>
          </p:nvPicPr>
          <p:blipFill>
            <a:blip r:embed="rId27">
              <a:extLst/>
            </a:blip>
            <a:stretch>
              <a:fillRect/>
            </a:stretch>
          </p:blipFill>
          <p:spPr>
            <a:xfrm>
              <a:off x="0" y="103273"/>
              <a:ext cx="1440462" cy="338126"/>
            </a:xfrm>
            <a:prstGeom prst="rect">
              <a:avLst/>
            </a:prstGeom>
            <a:ln w="12700" cap="flat">
              <a:solidFill>
                <a:srgbClr val="1A435D"/>
              </a:solidFill>
              <a:prstDash val="solid"/>
              <a:miter lim="800000"/>
            </a:ln>
            <a:effectLst/>
          </p:spPr>
        </p:pic>
        <p:sp>
          <p:nvSpPr>
            <p:cNvPr id="662" name="Shape 662"/>
            <p:cNvSpPr/>
            <p:nvPr/>
          </p:nvSpPr>
          <p:spPr>
            <a:xfrm>
              <a:off x="3324056" y="-1"/>
              <a:ext cx="3278123" cy="6888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65023" tIns="65023" rIns="65023" bIns="65023" numCol="1" anchor="t">
              <a:spAutoFit/>
            </a:bodyPr>
            <a:lstStyle>
              <a:lvl1pPr marL="90487" indent="-90487" algn="l" defTabSz="457200">
                <a:buClr>
                  <a:srgbClr val="1A435D"/>
                </a:buClr>
                <a:buSzPct val="100000"/>
                <a:buFont typeface="Arial"/>
                <a:buChar char="•"/>
                <a:defRPr sz="1800">
                  <a:solidFill>
                    <a:srgbClr val="1A435D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 lvl="0">
                <a:defRPr>
                  <a:solidFill>
                    <a:srgbClr val="000000"/>
                  </a:solidFill>
                </a:defRPr>
              </a:pPr>
              <a:r>
                <a:rPr>
                  <a:solidFill>
                    <a:srgbClr val="1A435D"/>
                  </a:solidFill>
                </a:rPr>
                <a:t>Randy Butler</a:t>
              </a:r>
            </a:p>
          </p:txBody>
        </p:sp>
      </p:grpSp>
      <p:sp>
        <p:nvSpPr>
          <p:cNvPr id="664" name="Shape 66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5600">
                <a:solidFill>
                  <a:srgbClr val="1A7385"/>
                </a:solidFill>
                <a:uFill>
                  <a:solidFill>
                    <a:srgbClr val="1A7385"/>
                  </a:solidFill>
                </a:uFill>
              </a:rPr>
              <a:t>DataONE Team and Sponsors </a:t>
            </a:r>
          </a:p>
        </p:txBody>
      </p:sp>
      <p:sp>
        <p:nvSpPr>
          <p:cNvPr id="665" name="Shape 66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fld id="{86CB4B4D-7CA3-9044-876B-883B54F8677D}" type="slidenum">
              <a:rPr sz="1600">
                <a:solidFill>
                  <a:srgbClr val="9A9A9A"/>
                </a:solidFill>
                <a:uFill>
                  <a:solidFill>
                    <a:srgbClr val="9A9A9A"/>
                  </a:solidFill>
                </a:uFill>
              </a:rPr>
              <a:t>25</a:t>
            </a:fld>
            <a:endParaRPr sz="1600">
              <a:solidFill>
                <a:srgbClr val="9A9A9A"/>
              </a:solidFill>
              <a:uFill>
                <a:solidFill>
                  <a:srgbClr val="9A9A9A"/>
                </a:solidFill>
              </a:uFill>
            </a:endParaRPr>
          </a:p>
        </p:txBody>
      </p:sp>
      <p:pic>
        <p:nvPicPr>
          <p:cNvPr id="666" name="image176.png"/>
          <p:cNvPicPr/>
          <p:nvPr/>
        </p:nvPicPr>
        <p:blipFill>
          <a:blip r:embed="rId28">
            <a:extLst/>
          </a:blip>
          <a:stretch>
            <a:fillRect/>
          </a:stretch>
        </p:blipFill>
        <p:spPr>
          <a:xfrm>
            <a:off x="11632072" y="8641270"/>
            <a:ext cx="975362" cy="975363"/>
          </a:xfrm>
          <a:prstGeom prst="rect">
            <a:avLst/>
          </a:prstGeom>
          <a:ln w="12700">
            <a:solidFill>
              <a:srgbClr val="1F497D"/>
            </a:solidFill>
          </a:ln>
        </p:spPr>
      </p:pic>
      <p:pic>
        <p:nvPicPr>
          <p:cNvPr id="667" name="image177.png" descr="500px-RPI_Logo_Small.svg.png"/>
          <p:cNvPicPr/>
          <p:nvPr/>
        </p:nvPicPr>
        <p:blipFill>
          <a:blip r:embed="rId29">
            <a:extLst/>
          </a:blip>
          <a:stretch>
            <a:fillRect/>
          </a:stretch>
        </p:blipFill>
        <p:spPr>
          <a:xfrm>
            <a:off x="7432910" y="2567994"/>
            <a:ext cx="2348090" cy="450834"/>
          </a:xfrm>
          <a:prstGeom prst="rect">
            <a:avLst/>
          </a:prstGeom>
          <a:ln w="12700">
            <a:solidFill>
              <a:srgbClr val="1A435D"/>
            </a:solidFill>
          </a:ln>
        </p:spPr>
      </p:pic>
      <p:pic>
        <p:nvPicPr>
          <p:cNvPr id="668" name="image178.jpg" descr="newcastle-univ.jpeg"/>
          <p:cNvPicPr/>
          <p:nvPr/>
        </p:nvPicPr>
        <p:blipFill>
          <a:blip r:embed="rId30">
            <a:extLst/>
          </a:blip>
          <a:stretch>
            <a:fillRect/>
          </a:stretch>
        </p:blipFill>
        <p:spPr>
          <a:xfrm>
            <a:off x="1985851" y="8703166"/>
            <a:ext cx="1372549" cy="612582"/>
          </a:xfrm>
          <a:prstGeom prst="rect">
            <a:avLst/>
          </a:prstGeom>
          <a:ln w="12700">
            <a:solidFill>
              <a:srgbClr val="215968"/>
            </a:solidFill>
          </a:ln>
        </p:spPr>
      </p:pic>
      <p:sp>
        <p:nvSpPr>
          <p:cNvPr id="669" name="Shape 669"/>
          <p:cNvSpPr/>
          <p:nvPr/>
        </p:nvSpPr>
        <p:spPr>
          <a:xfrm>
            <a:off x="3359739" y="8591145"/>
            <a:ext cx="1499194" cy="409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>
            <a:lvl1pPr marL="115887" indent="-115887" algn="l" defTabSz="457200">
              <a:buClr>
                <a:srgbClr val="1A435D"/>
              </a:buClr>
              <a:buSzPct val="100000"/>
              <a:buFont typeface="Arial"/>
              <a:buChar char="•"/>
              <a:defRPr sz="1800">
                <a:solidFill>
                  <a:srgbClr val="1A435D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1A435D"/>
                </a:solidFill>
              </a:rPr>
              <a:t>Paolo Missier</a:t>
            </a:r>
          </a:p>
        </p:txBody>
      </p:sp>
      <p:pic>
        <p:nvPicPr>
          <p:cNvPr id="670" name="NCEAS-Stacked-4C.pdf"/>
          <p:cNvPicPr/>
          <p:nvPr/>
        </p:nvPicPr>
        <p:blipFill>
          <a:blip r:embed="rId31">
            <a:extLst/>
          </a:blip>
          <a:stretch>
            <a:fillRect/>
          </a:stretch>
        </p:blipFill>
        <p:spPr>
          <a:xfrm>
            <a:off x="2580305" y="6038975"/>
            <a:ext cx="761415" cy="68416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 xmlns:p14="http://schemas.microsoft.com/office/powerpoint/2010/main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Shape 672"/>
          <p:cNvSpPr>
            <a:spLocks noGrp="1"/>
          </p:cNvSpPr>
          <p:nvPr>
            <p:ph type="title"/>
          </p:nvPr>
        </p:nvSpPr>
        <p:spPr>
          <a:xfrm>
            <a:off x="647699" y="390596"/>
            <a:ext cx="11709401" cy="1269591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5600">
                <a:solidFill>
                  <a:srgbClr val="1A7385"/>
                </a:solidFill>
                <a:uFill>
                  <a:solidFill>
                    <a:srgbClr val="1A7385"/>
                  </a:solidFill>
                </a:uFill>
              </a:rPr>
              <a:t>Extra slides for the curious</a:t>
            </a:r>
          </a:p>
        </p:txBody>
      </p:sp>
      <p:sp>
        <p:nvSpPr>
          <p:cNvPr id="673" name="Shape 673"/>
          <p:cNvSpPr>
            <a:spLocks noGrp="1"/>
          </p:cNvSpPr>
          <p:nvPr>
            <p:ph type="sldNum" sz="quarter" idx="2"/>
          </p:nvPr>
        </p:nvSpPr>
        <p:spPr>
          <a:xfrm>
            <a:off x="12160191" y="9236286"/>
            <a:ext cx="194371" cy="3175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fld id="{86CB4B4D-7CA3-9044-876B-883B54F8677D}" type="slidenum">
              <a:rPr sz="1600">
                <a:solidFill>
                  <a:srgbClr val="9A9A9A"/>
                </a:solidFill>
                <a:uFill>
                  <a:solidFill>
                    <a:srgbClr val="9A9A9A"/>
                  </a:solidFill>
                </a:uFill>
              </a:rPr>
              <a:t>26</a:t>
            </a:fld>
            <a:endParaRPr sz="1600">
              <a:solidFill>
                <a:srgbClr val="9A9A9A"/>
              </a:solidFill>
              <a:uFill>
                <a:solidFill>
                  <a:srgbClr val="9A9A9A"/>
                </a:solidFill>
              </a:u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 xmlns:p14="http://schemas.microsoft.com/office/powerpoint/2010/main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Shape 675"/>
          <p:cNvSpPr/>
          <p:nvPr/>
        </p:nvSpPr>
        <p:spPr>
          <a:xfrm>
            <a:off x="3124200" y="2946400"/>
            <a:ext cx="6743700" cy="2921000"/>
          </a:xfrm>
          <a:prstGeom prst="roundRect">
            <a:avLst>
              <a:gd name="adj" fmla="val 6522"/>
            </a:avLst>
          </a:prstGeom>
          <a:solidFill>
            <a:srgbClr val="D6D6D6"/>
          </a:solidFill>
          <a:ln w="25400">
            <a:solidFill>
              <a:srgbClr val="1D6173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/>
          <a:lstStyle>
            <a:lvl1pPr defTabSz="825500">
              <a:buClr>
                <a:srgbClr val="000000"/>
              </a:buClr>
              <a:defRPr sz="2400" b="1">
                <a:solidFill>
                  <a:srgbClr val="727272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400" b="1">
                <a:solidFill>
                  <a:srgbClr val="727272"/>
                </a:solidFill>
              </a:rPr>
              <a:t>resource map</a:t>
            </a:r>
          </a:p>
        </p:txBody>
      </p:sp>
      <p:sp>
        <p:nvSpPr>
          <p:cNvPr id="676" name="Shape 67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5600">
                <a:solidFill>
                  <a:srgbClr val="1A7385"/>
                </a:solidFill>
                <a:uFill>
                  <a:solidFill>
                    <a:srgbClr val="1A7385"/>
                  </a:solidFill>
                </a:uFill>
              </a:rPr>
              <a:t>Data Package: Metadata</a:t>
            </a:r>
          </a:p>
        </p:txBody>
      </p:sp>
      <p:sp>
        <p:nvSpPr>
          <p:cNvPr id="677" name="Shape 67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fld id="{86CB4B4D-7CA3-9044-876B-883B54F8677D}" type="slidenum">
              <a:rPr sz="1600">
                <a:solidFill>
                  <a:srgbClr val="9A9A9A"/>
                </a:solidFill>
                <a:uFill>
                  <a:solidFill>
                    <a:srgbClr val="9A9A9A"/>
                  </a:solidFill>
                </a:uFill>
              </a:rPr>
              <a:t>27</a:t>
            </a:fld>
            <a:endParaRPr sz="1600">
              <a:solidFill>
                <a:srgbClr val="9A9A9A"/>
              </a:solidFill>
              <a:uFill>
                <a:solidFill>
                  <a:srgbClr val="9A9A9A"/>
                </a:solidFill>
              </a:uFill>
            </a:endParaRPr>
          </a:p>
        </p:txBody>
      </p:sp>
      <p:sp>
        <p:nvSpPr>
          <p:cNvPr id="678" name="Shape 678"/>
          <p:cNvSpPr/>
          <p:nvPr/>
        </p:nvSpPr>
        <p:spPr>
          <a:xfrm>
            <a:off x="3441700" y="4279900"/>
            <a:ext cx="2705100" cy="1270000"/>
          </a:xfrm>
          <a:prstGeom prst="roundRect">
            <a:avLst>
              <a:gd name="adj" fmla="val 15000"/>
            </a:avLst>
          </a:prstGeom>
          <a:solidFill>
            <a:srgbClr val="EBEBEB"/>
          </a:solidFill>
          <a:ln w="25400">
            <a:solidFill>
              <a:srgbClr val="1D6173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/>
          <a:lstStyle>
            <a:lvl1pPr defTabSz="825500">
              <a:buClr>
                <a:srgbClr val="000000"/>
              </a:buClr>
              <a:defRPr sz="2400" b="1">
                <a:solidFill>
                  <a:srgbClr val="727272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400" b="1">
                <a:solidFill>
                  <a:srgbClr val="727272"/>
                </a:solidFill>
              </a:rPr>
              <a:t>science metadata</a:t>
            </a:r>
          </a:p>
        </p:txBody>
      </p:sp>
      <p:sp>
        <p:nvSpPr>
          <p:cNvPr id="679" name="Shape 679"/>
          <p:cNvSpPr/>
          <p:nvPr/>
        </p:nvSpPr>
        <p:spPr>
          <a:xfrm>
            <a:off x="4483100" y="3454400"/>
            <a:ext cx="1663700" cy="8044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54" y="0"/>
                </a:moveTo>
                <a:cubicBezTo>
                  <a:pt x="742" y="0"/>
                  <a:pt x="0" y="1534"/>
                  <a:pt x="0" y="3421"/>
                </a:cubicBezTo>
                <a:lnTo>
                  <a:pt x="0" y="14311"/>
                </a:lnTo>
                <a:cubicBezTo>
                  <a:pt x="0" y="16198"/>
                  <a:pt x="742" y="17732"/>
                  <a:pt x="1654" y="17732"/>
                </a:cubicBezTo>
                <a:lnTo>
                  <a:pt x="9806" y="17732"/>
                </a:lnTo>
                <a:lnTo>
                  <a:pt x="10764" y="21600"/>
                </a:lnTo>
                <a:lnTo>
                  <a:pt x="11722" y="17732"/>
                </a:lnTo>
                <a:lnTo>
                  <a:pt x="19946" y="17732"/>
                </a:lnTo>
                <a:cubicBezTo>
                  <a:pt x="20858" y="17732"/>
                  <a:pt x="21600" y="16198"/>
                  <a:pt x="21600" y="14311"/>
                </a:cubicBezTo>
                <a:lnTo>
                  <a:pt x="21600" y="3421"/>
                </a:lnTo>
                <a:cubicBezTo>
                  <a:pt x="21600" y="1534"/>
                  <a:pt x="20858" y="0"/>
                  <a:pt x="19946" y="0"/>
                </a:cubicBezTo>
                <a:lnTo>
                  <a:pt x="1654" y="0"/>
                </a:lnTo>
                <a:close/>
              </a:path>
            </a:pathLst>
          </a:custGeom>
          <a:solidFill>
            <a:srgbClr val="EBEBEB"/>
          </a:solidFill>
          <a:ln w="25400">
            <a:solidFill>
              <a:srgbClr val="1D6173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/>
          <a:lstStyle>
            <a:lvl1pPr defTabSz="825500">
              <a:buClr>
                <a:srgbClr val="000000"/>
              </a:buClr>
              <a:defRPr sz="1800">
                <a:solidFill>
                  <a:srgbClr val="727272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727272"/>
                </a:solidFill>
              </a:rPr>
              <a:t>system metadata</a:t>
            </a:r>
          </a:p>
        </p:txBody>
      </p:sp>
      <p:sp>
        <p:nvSpPr>
          <p:cNvPr id="680" name="Shape 680"/>
          <p:cNvSpPr/>
          <p:nvPr/>
        </p:nvSpPr>
        <p:spPr>
          <a:xfrm>
            <a:off x="6858000" y="4279900"/>
            <a:ext cx="2705100" cy="1270000"/>
          </a:xfrm>
          <a:prstGeom prst="roundRect">
            <a:avLst>
              <a:gd name="adj" fmla="val 15000"/>
            </a:avLst>
          </a:prstGeom>
          <a:solidFill>
            <a:srgbClr val="EBEBEB"/>
          </a:solidFill>
          <a:ln w="25400">
            <a:solidFill>
              <a:srgbClr val="1D6173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/>
          <a:lstStyle>
            <a:lvl1pPr defTabSz="825500">
              <a:buClr>
                <a:srgbClr val="000000"/>
              </a:buClr>
              <a:defRPr sz="2400" b="1">
                <a:solidFill>
                  <a:srgbClr val="727272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400" b="1">
                <a:solidFill>
                  <a:srgbClr val="727272"/>
                </a:solidFill>
              </a:rPr>
              <a:t>science data</a:t>
            </a:r>
          </a:p>
        </p:txBody>
      </p:sp>
      <p:sp>
        <p:nvSpPr>
          <p:cNvPr id="681" name="Shape 681"/>
          <p:cNvSpPr/>
          <p:nvPr/>
        </p:nvSpPr>
        <p:spPr>
          <a:xfrm>
            <a:off x="7899400" y="3454400"/>
            <a:ext cx="1663700" cy="8044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54" y="0"/>
                </a:moveTo>
                <a:cubicBezTo>
                  <a:pt x="742" y="0"/>
                  <a:pt x="0" y="1534"/>
                  <a:pt x="0" y="3421"/>
                </a:cubicBezTo>
                <a:lnTo>
                  <a:pt x="0" y="14311"/>
                </a:lnTo>
                <a:cubicBezTo>
                  <a:pt x="0" y="16198"/>
                  <a:pt x="742" y="17732"/>
                  <a:pt x="1654" y="17732"/>
                </a:cubicBezTo>
                <a:lnTo>
                  <a:pt x="9806" y="17732"/>
                </a:lnTo>
                <a:lnTo>
                  <a:pt x="10764" y="21600"/>
                </a:lnTo>
                <a:lnTo>
                  <a:pt x="11722" y="17732"/>
                </a:lnTo>
                <a:lnTo>
                  <a:pt x="19946" y="17732"/>
                </a:lnTo>
                <a:cubicBezTo>
                  <a:pt x="20858" y="17732"/>
                  <a:pt x="21600" y="16198"/>
                  <a:pt x="21600" y="14311"/>
                </a:cubicBezTo>
                <a:lnTo>
                  <a:pt x="21600" y="3421"/>
                </a:lnTo>
                <a:cubicBezTo>
                  <a:pt x="21600" y="1534"/>
                  <a:pt x="20858" y="0"/>
                  <a:pt x="19946" y="0"/>
                </a:cubicBezTo>
                <a:lnTo>
                  <a:pt x="1654" y="0"/>
                </a:lnTo>
                <a:close/>
              </a:path>
            </a:pathLst>
          </a:custGeom>
          <a:solidFill>
            <a:srgbClr val="EBEBEB"/>
          </a:solidFill>
          <a:ln w="25400">
            <a:solidFill>
              <a:srgbClr val="1D6173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/>
          <a:lstStyle>
            <a:lvl1pPr defTabSz="825500">
              <a:buClr>
                <a:srgbClr val="000000"/>
              </a:buClr>
              <a:defRPr sz="1800">
                <a:solidFill>
                  <a:srgbClr val="727272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727272"/>
                </a:solidFill>
              </a:rPr>
              <a:t>system metadata</a:t>
            </a:r>
          </a:p>
        </p:txBody>
      </p:sp>
      <p:sp>
        <p:nvSpPr>
          <p:cNvPr id="682" name="Shape 682"/>
          <p:cNvSpPr/>
          <p:nvPr/>
        </p:nvSpPr>
        <p:spPr>
          <a:xfrm>
            <a:off x="8204200" y="2120900"/>
            <a:ext cx="1663700" cy="8044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54" y="0"/>
                </a:moveTo>
                <a:cubicBezTo>
                  <a:pt x="742" y="0"/>
                  <a:pt x="0" y="1534"/>
                  <a:pt x="0" y="3421"/>
                </a:cubicBezTo>
                <a:lnTo>
                  <a:pt x="0" y="14311"/>
                </a:lnTo>
                <a:cubicBezTo>
                  <a:pt x="0" y="16198"/>
                  <a:pt x="742" y="17732"/>
                  <a:pt x="1654" y="17732"/>
                </a:cubicBezTo>
                <a:lnTo>
                  <a:pt x="9806" y="17732"/>
                </a:lnTo>
                <a:lnTo>
                  <a:pt x="10764" y="21600"/>
                </a:lnTo>
                <a:lnTo>
                  <a:pt x="11722" y="17732"/>
                </a:lnTo>
                <a:lnTo>
                  <a:pt x="19946" y="17732"/>
                </a:lnTo>
                <a:cubicBezTo>
                  <a:pt x="20858" y="17732"/>
                  <a:pt x="21600" y="16198"/>
                  <a:pt x="21600" y="14311"/>
                </a:cubicBezTo>
                <a:lnTo>
                  <a:pt x="21600" y="3421"/>
                </a:lnTo>
                <a:cubicBezTo>
                  <a:pt x="21600" y="1534"/>
                  <a:pt x="20858" y="0"/>
                  <a:pt x="19946" y="0"/>
                </a:cubicBezTo>
                <a:lnTo>
                  <a:pt x="1654" y="0"/>
                </a:lnTo>
                <a:close/>
              </a:path>
            </a:pathLst>
          </a:custGeom>
          <a:solidFill>
            <a:srgbClr val="EBEBEB"/>
          </a:solidFill>
          <a:ln w="25400">
            <a:solidFill>
              <a:srgbClr val="1D6173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/>
          <a:lstStyle>
            <a:lvl1pPr defTabSz="825500">
              <a:buClr>
                <a:srgbClr val="000000"/>
              </a:buClr>
              <a:defRPr sz="1800">
                <a:solidFill>
                  <a:srgbClr val="727272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727272"/>
                </a:solidFill>
              </a:rPr>
              <a:t>system metadata</a:t>
            </a:r>
          </a:p>
        </p:txBody>
      </p:sp>
      <p:grpSp>
        <p:nvGrpSpPr>
          <p:cNvPr id="685" name="Group 685"/>
          <p:cNvGrpSpPr/>
          <p:nvPr/>
        </p:nvGrpSpPr>
        <p:grpSpPr>
          <a:xfrm>
            <a:off x="3086100" y="5287234"/>
            <a:ext cx="3403600" cy="1877390"/>
            <a:chOff x="0" y="16734"/>
            <a:chExt cx="3403600" cy="1877388"/>
          </a:xfrm>
        </p:grpSpPr>
        <p:sp>
          <p:nvSpPr>
            <p:cNvPr id="683" name="Shape 683"/>
            <p:cNvSpPr/>
            <p:nvPr/>
          </p:nvSpPr>
          <p:spPr>
            <a:xfrm>
              <a:off x="0" y="776523"/>
              <a:ext cx="3403600" cy="1117601"/>
            </a:xfrm>
            <a:prstGeom prst="rect">
              <a:avLst/>
            </a:prstGeom>
            <a:noFill/>
            <a:ln w="12700" cap="flat">
              <a:solidFill>
                <a:srgbClr val="444444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8100" tIns="38100" rIns="38100" bIns="38100" numCol="1" anchor="t">
              <a:spAutoFit/>
            </a:bodyPr>
            <a:lstStyle>
              <a:lvl1pPr algn="l" defTabSz="647700">
                <a:buClr>
                  <a:srgbClr val="000000"/>
                </a:buClr>
                <a:defRPr sz="2400" b="1">
                  <a:solidFill>
                    <a:srgbClr val="444444"/>
                  </a:solidFill>
                  <a:uFill>
                    <a:solidFill>
                      <a:srgbClr val="444444"/>
                    </a:solidFill>
                  </a:uFill>
                  <a:latin typeface="Courier New"/>
                  <a:ea typeface="Courier New"/>
                  <a:cs typeface="Courier New"/>
                  <a:sym typeface="Courier New"/>
                </a:defRPr>
              </a:lvl1pPr>
            </a:lstStyle>
            <a:p>
              <a:pPr lvl="0">
                <a:defRPr sz="1800" b="0">
                  <a:solidFill>
                    <a:srgbClr val="000000"/>
                  </a:solidFill>
                  <a:uFillTx/>
                </a:defRPr>
              </a:pPr>
              <a:r>
                <a:rPr sz="2400" b="1">
                  <a:solidFill>
                    <a:srgbClr val="444444"/>
                  </a:solidFill>
                  <a:uFill>
                    <a:solidFill>
                      <a:srgbClr val="444444"/>
                    </a:solidFill>
                  </a:uFill>
                </a:rPr>
                <a:t>xml metadata:ISO, EML, FGDC, Dublin Core, etc.</a:t>
              </a:r>
            </a:p>
          </p:txBody>
        </p:sp>
        <p:sp>
          <p:nvSpPr>
            <p:cNvPr id="684" name="Shape 684"/>
            <p:cNvSpPr/>
            <p:nvPr/>
          </p:nvSpPr>
          <p:spPr>
            <a:xfrm flipH="1">
              <a:off x="1687066" y="16734"/>
              <a:ext cx="1" cy="763048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  <a:headEnd type="oval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 xmlns:p14="http://schemas.microsoft.com/office/powerpoint/2010/main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Shape 687"/>
          <p:cNvSpPr/>
          <p:nvPr/>
        </p:nvSpPr>
        <p:spPr>
          <a:xfrm>
            <a:off x="3124200" y="2946400"/>
            <a:ext cx="6743700" cy="2921000"/>
          </a:xfrm>
          <a:prstGeom prst="roundRect">
            <a:avLst>
              <a:gd name="adj" fmla="val 6522"/>
            </a:avLst>
          </a:prstGeom>
          <a:solidFill>
            <a:srgbClr val="D6D6D6"/>
          </a:solidFill>
          <a:ln w="25400">
            <a:solidFill>
              <a:srgbClr val="1D6173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/>
          <a:lstStyle>
            <a:lvl1pPr defTabSz="825500">
              <a:buClr>
                <a:srgbClr val="000000"/>
              </a:buClr>
              <a:defRPr sz="2400" b="1">
                <a:solidFill>
                  <a:srgbClr val="727272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400" b="1">
                <a:solidFill>
                  <a:srgbClr val="727272"/>
                </a:solidFill>
              </a:rPr>
              <a:t>resource map</a:t>
            </a:r>
          </a:p>
        </p:txBody>
      </p:sp>
      <p:sp>
        <p:nvSpPr>
          <p:cNvPr id="688" name="Shape 68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5600">
                <a:solidFill>
                  <a:srgbClr val="1A7385"/>
                </a:solidFill>
                <a:uFill>
                  <a:solidFill>
                    <a:srgbClr val="1A7385"/>
                  </a:solidFill>
                </a:uFill>
              </a:rPr>
              <a:t>Data Package: Data</a:t>
            </a:r>
          </a:p>
        </p:txBody>
      </p:sp>
      <p:sp>
        <p:nvSpPr>
          <p:cNvPr id="689" name="Shape 68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fld id="{86CB4B4D-7CA3-9044-876B-883B54F8677D}" type="slidenum">
              <a:rPr sz="1600">
                <a:solidFill>
                  <a:srgbClr val="9A9A9A"/>
                </a:solidFill>
                <a:uFill>
                  <a:solidFill>
                    <a:srgbClr val="9A9A9A"/>
                  </a:solidFill>
                </a:uFill>
              </a:rPr>
              <a:t>28</a:t>
            </a:fld>
            <a:endParaRPr sz="1600">
              <a:solidFill>
                <a:srgbClr val="9A9A9A"/>
              </a:solidFill>
              <a:uFill>
                <a:solidFill>
                  <a:srgbClr val="9A9A9A"/>
                </a:solidFill>
              </a:uFill>
            </a:endParaRPr>
          </a:p>
        </p:txBody>
      </p:sp>
      <p:sp>
        <p:nvSpPr>
          <p:cNvPr id="690" name="Shape 690"/>
          <p:cNvSpPr/>
          <p:nvPr/>
        </p:nvSpPr>
        <p:spPr>
          <a:xfrm>
            <a:off x="3441700" y="4279900"/>
            <a:ext cx="2705100" cy="1270000"/>
          </a:xfrm>
          <a:prstGeom prst="roundRect">
            <a:avLst>
              <a:gd name="adj" fmla="val 15000"/>
            </a:avLst>
          </a:prstGeom>
          <a:solidFill>
            <a:srgbClr val="EBEBEB"/>
          </a:solidFill>
          <a:ln w="25400">
            <a:solidFill>
              <a:srgbClr val="1D6173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/>
          <a:lstStyle>
            <a:lvl1pPr defTabSz="825500">
              <a:buClr>
                <a:srgbClr val="000000"/>
              </a:buClr>
              <a:defRPr sz="2400" b="1">
                <a:solidFill>
                  <a:srgbClr val="727272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400" b="1">
                <a:solidFill>
                  <a:srgbClr val="727272"/>
                </a:solidFill>
              </a:rPr>
              <a:t>science metadata</a:t>
            </a:r>
          </a:p>
        </p:txBody>
      </p:sp>
      <p:sp>
        <p:nvSpPr>
          <p:cNvPr id="691" name="Shape 691"/>
          <p:cNvSpPr/>
          <p:nvPr/>
        </p:nvSpPr>
        <p:spPr>
          <a:xfrm>
            <a:off x="4483100" y="3454400"/>
            <a:ext cx="1663700" cy="8044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54" y="0"/>
                </a:moveTo>
                <a:cubicBezTo>
                  <a:pt x="742" y="0"/>
                  <a:pt x="0" y="1534"/>
                  <a:pt x="0" y="3421"/>
                </a:cubicBezTo>
                <a:lnTo>
                  <a:pt x="0" y="14311"/>
                </a:lnTo>
                <a:cubicBezTo>
                  <a:pt x="0" y="16198"/>
                  <a:pt x="742" y="17732"/>
                  <a:pt x="1654" y="17732"/>
                </a:cubicBezTo>
                <a:lnTo>
                  <a:pt x="9806" y="17732"/>
                </a:lnTo>
                <a:lnTo>
                  <a:pt x="10764" y="21600"/>
                </a:lnTo>
                <a:lnTo>
                  <a:pt x="11722" y="17732"/>
                </a:lnTo>
                <a:lnTo>
                  <a:pt x="19946" y="17732"/>
                </a:lnTo>
                <a:cubicBezTo>
                  <a:pt x="20858" y="17732"/>
                  <a:pt x="21600" y="16198"/>
                  <a:pt x="21600" y="14311"/>
                </a:cubicBezTo>
                <a:lnTo>
                  <a:pt x="21600" y="3421"/>
                </a:lnTo>
                <a:cubicBezTo>
                  <a:pt x="21600" y="1534"/>
                  <a:pt x="20858" y="0"/>
                  <a:pt x="19946" y="0"/>
                </a:cubicBezTo>
                <a:lnTo>
                  <a:pt x="1654" y="0"/>
                </a:lnTo>
                <a:close/>
              </a:path>
            </a:pathLst>
          </a:custGeom>
          <a:solidFill>
            <a:srgbClr val="EBEBEB"/>
          </a:solidFill>
          <a:ln w="25400">
            <a:solidFill>
              <a:srgbClr val="1D6173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/>
          <a:lstStyle>
            <a:lvl1pPr defTabSz="825500">
              <a:buClr>
                <a:srgbClr val="000000"/>
              </a:buClr>
              <a:defRPr sz="1800">
                <a:solidFill>
                  <a:srgbClr val="727272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727272"/>
                </a:solidFill>
              </a:rPr>
              <a:t>system metadata</a:t>
            </a:r>
          </a:p>
        </p:txBody>
      </p:sp>
      <p:sp>
        <p:nvSpPr>
          <p:cNvPr id="692" name="Shape 692"/>
          <p:cNvSpPr/>
          <p:nvPr/>
        </p:nvSpPr>
        <p:spPr>
          <a:xfrm>
            <a:off x="6858000" y="4279900"/>
            <a:ext cx="2705100" cy="1270000"/>
          </a:xfrm>
          <a:prstGeom prst="roundRect">
            <a:avLst>
              <a:gd name="adj" fmla="val 15000"/>
            </a:avLst>
          </a:prstGeom>
          <a:solidFill>
            <a:srgbClr val="EBEBEB"/>
          </a:solidFill>
          <a:ln w="25400">
            <a:solidFill>
              <a:srgbClr val="1D6173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/>
          <a:lstStyle>
            <a:lvl1pPr defTabSz="825500">
              <a:buClr>
                <a:srgbClr val="000000"/>
              </a:buClr>
              <a:defRPr sz="2400" b="1">
                <a:solidFill>
                  <a:srgbClr val="727272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400" b="1">
                <a:solidFill>
                  <a:srgbClr val="727272"/>
                </a:solidFill>
              </a:rPr>
              <a:t>science data</a:t>
            </a:r>
          </a:p>
        </p:txBody>
      </p:sp>
      <p:sp>
        <p:nvSpPr>
          <p:cNvPr id="693" name="Shape 693"/>
          <p:cNvSpPr/>
          <p:nvPr/>
        </p:nvSpPr>
        <p:spPr>
          <a:xfrm>
            <a:off x="7899400" y="3454400"/>
            <a:ext cx="1663700" cy="8044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54" y="0"/>
                </a:moveTo>
                <a:cubicBezTo>
                  <a:pt x="742" y="0"/>
                  <a:pt x="0" y="1534"/>
                  <a:pt x="0" y="3421"/>
                </a:cubicBezTo>
                <a:lnTo>
                  <a:pt x="0" y="14311"/>
                </a:lnTo>
                <a:cubicBezTo>
                  <a:pt x="0" y="16198"/>
                  <a:pt x="742" y="17732"/>
                  <a:pt x="1654" y="17732"/>
                </a:cubicBezTo>
                <a:lnTo>
                  <a:pt x="9806" y="17732"/>
                </a:lnTo>
                <a:lnTo>
                  <a:pt x="10764" y="21600"/>
                </a:lnTo>
                <a:lnTo>
                  <a:pt x="11722" y="17732"/>
                </a:lnTo>
                <a:lnTo>
                  <a:pt x="19946" y="17732"/>
                </a:lnTo>
                <a:cubicBezTo>
                  <a:pt x="20858" y="17732"/>
                  <a:pt x="21600" y="16198"/>
                  <a:pt x="21600" y="14311"/>
                </a:cubicBezTo>
                <a:lnTo>
                  <a:pt x="21600" y="3421"/>
                </a:lnTo>
                <a:cubicBezTo>
                  <a:pt x="21600" y="1534"/>
                  <a:pt x="20858" y="0"/>
                  <a:pt x="19946" y="0"/>
                </a:cubicBezTo>
                <a:lnTo>
                  <a:pt x="1654" y="0"/>
                </a:lnTo>
                <a:close/>
              </a:path>
            </a:pathLst>
          </a:custGeom>
          <a:solidFill>
            <a:srgbClr val="EBEBEB"/>
          </a:solidFill>
          <a:ln w="25400">
            <a:solidFill>
              <a:srgbClr val="1D6173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/>
          <a:lstStyle>
            <a:lvl1pPr defTabSz="825500">
              <a:buClr>
                <a:srgbClr val="000000"/>
              </a:buClr>
              <a:defRPr sz="1800">
                <a:solidFill>
                  <a:srgbClr val="727272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727272"/>
                </a:solidFill>
              </a:rPr>
              <a:t>system metadata</a:t>
            </a:r>
          </a:p>
        </p:txBody>
      </p:sp>
      <p:sp>
        <p:nvSpPr>
          <p:cNvPr id="694" name="Shape 694"/>
          <p:cNvSpPr/>
          <p:nvPr/>
        </p:nvSpPr>
        <p:spPr>
          <a:xfrm>
            <a:off x="8204200" y="2120900"/>
            <a:ext cx="1663700" cy="8044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54" y="0"/>
                </a:moveTo>
                <a:cubicBezTo>
                  <a:pt x="742" y="0"/>
                  <a:pt x="0" y="1534"/>
                  <a:pt x="0" y="3421"/>
                </a:cubicBezTo>
                <a:lnTo>
                  <a:pt x="0" y="14311"/>
                </a:lnTo>
                <a:cubicBezTo>
                  <a:pt x="0" y="16198"/>
                  <a:pt x="742" y="17732"/>
                  <a:pt x="1654" y="17732"/>
                </a:cubicBezTo>
                <a:lnTo>
                  <a:pt x="9806" y="17732"/>
                </a:lnTo>
                <a:lnTo>
                  <a:pt x="10764" y="21600"/>
                </a:lnTo>
                <a:lnTo>
                  <a:pt x="11722" y="17732"/>
                </a:lnTo>
                <a:lnTo>
                  <a:pt x="19946" y="17732"/>
                </a:lnTo>
                <a:cubicBezTo>
                  <a:pt x="20858" y="17732"/>
                  <a:pt x="21600" y="16198"/>
                  <a:pt x="21600" y="14311"/>
                </a:cubicBezTo>
                <a:lnTo>
                  <a:pt x="21600" y="3421"/>
                </a:lnTo>
                <a:cubicBezTo>
                  <a:pt x="21600" y="1534"/>
                  <a:pt x="20858" y="0"/>
                  <a:pt x="19946" y="0"/>
                </a:cubicBezTo>
                <a:lnTo>
                  <a:pt x="1654" y="0"/>
                </a:lnTo>
                <a:close/>
              </a:path>
            </a:pathLst>
          </a:custGeom>
          <a:solidFill>
            <a:srgbClr val="EBEBEB"/>
          </a:solidFill>
          <a:ln w="25400">
            <a:solidFill>
              <a:srgbClr val="1D6173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/>
          <a:lstStyle>
            <a:lvl1pPr defTabSz="825500">
              <a:buClr>
                <a:srgbClr val="000000"/>
              </a:buClr>
              <a:defRPr sz="1800">
                <a:solidFill>
                  <a:srgbClr val="727272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727272"/>
                </a:solidFill>
              </a:rPr>
              <a:t>system metadata</a:t>
            </a:r>
          </a:p>
        </p:txBody>
      </p:sp>
      <p:grpSp>
        <p:nvGrpSpPr>
          <p:cNvPr id="697" name="Group 697"/>
          <p:cNvGrpSpPr/>
          <p:nvPr/>
        </p:nvGrpSpPr>
        <p:grpSpPr>
          <a:xfrm>
            <a:off x="6502400" y="5285411"/>
            <a:ext cx="3403600" cy="1534489"/>
            <a:chOff x="0" y="16734"/>
            <a:chExt cx="3403600" cy="1534488"/>
          </a:xfrm>
        </p:grpSpPr>
        <p:sp>
          <p:nvSpPr>
            <p:cNvPr id="695" name="Shape 695"/>
            <p:cNvSpPr/>
            <p:nvPr/>
          </p:nvSpPr>
          <p:spPr>
            <a:xfrm>
              <a:off x="0" y="776523"/>
              <a:ext cx="3403600" cy="774701"/>
            </a:xfrm>
            <a:prstGeom prst="rect">
              <a:avLst/>
            </a:prstGeom>
            <a:noFill/>
            <a:ln w="12700" cap="flat">
              <a:solidFill>
                <a:srgbClr val="444444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8100" tIns="38100" rIns="38100" bIns="38100" numCol="1" anchor="t">
              <a:spAutoFit/>
            </a:bodyPr>
            <a:lstStyle/>
            <a:p>
              <a:pPr lvl="0" algn="l" defTabSz="647700">
                <a:buClr>
                  <a:srgbClr val="000000"/>
                </a:buClr>
                <a:defRPr sz="1800"/>
              </a:pPr>
              <a:r>
                <a:rPr sz="2400" b="1">
                  <a:solidFill>
                    <a:srgbClr val="444444"/>
                  </a:solidFill>
                  <a:uFill>
                    <a:solidFill>
                      <a:srgbClr val="444444"/>
                    </a:solidFill>
                  </a:uFill>
                  <a:latin typeface="Courier New"/>
                  <a:ea typeface="Courier New"/>
                  <a:cs typeface="Courier New"/>
                  <a:sym typeface="Courier New"/>
                </a:rPr>
                <a:t>any data object:</a:t>
              </a:r>
            </a:p>
            <a:p>
              <a:pPr lvl="0" algn="l" defTabSz="647700">
                <a:buClr>
                  <a:srgbClr val="000000"/>
                </a:buClr>
                <a:defRPr sz="1800"/>
              </a:pPr>
              <a:r>
                <a:rPr sz="2400" b="1">
                  <a:solidFill>
                    <a:srgbClr val="444444"/>
                  </a:solidFill>
                  <a:uFill>
                    <a:solidFill>
                      <a:srgbClr val="444444"/>
                    </a:solidFill>
                  </a:uFill>
                  <a:latin typeface="Courier New"/>
                  <a:ea typeface="Courier New"/>
                  <a:cs typeface="Courier New"/>
                  <a:sym typeface="Courier New"/>
                </a:rPr>
                <a:t>text, binary, etc. </a:t>
              </a:r>
            </a:p>
          </p:txBody>
        </p:sp>
        <p:sp>
          <p:nvSpPr>
            <p:cNvPr id="696" name="Shape 696"/>
            <p:cNvSpPr/>
            <p:nvPr/>
          </p:nvSpPr>
          <p:spPr>
            <a:xfrm flipH="1">
              <a:off x="1687066" y="16734"/>
              <a:ext cx="1" cy="763048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  <a:headEnd type="oval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 xmlns:p14="http://schemas.microsoft.com/office/powerpoint/2010/main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Shape 699"/>
          <p:cNvSpPr/>
          <p:nvPr/>
        </p:nvSpPr>
        <p:spPr>
          <a:xfrm>
            <a:off x="3124200" y="2946400"/>
            <a:ext cx="6743700" cy="2921000"/>
          </a:xfrm>
          <a:prstGeom prst="roundRect">
            <a:avLst>
              <a:gd name="adj" fmla="val 6522"/>
            </a:avLst>
          </a:prstGeom>
          <a:solidFill>
            <a:srgbClr val="D6D6D6"/>
          </a:solidFill>
          <a:ln w="25400">
            <a:solidFill>
              <a:srgbClr val="1D6173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/>
          <a:lstStyle>
            <a:lvl1pPr defTabSz="825500">
              <a:buClr>
                <a:srgbClr val="000000"/>
              </a:buClr>
              <a:defRPr sz="2400" b="1">
                <a:solidFill>
                  <a:srgbClr val="727272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400" b="1">
                <a:solidFill>
                  <a:srgbClr val="727272"/>
                </a:solidFill>
              </a:rPr>
              <a:t>resource map</a:t>
            </a:r>
          </a:p>
        </p:txBody>
      </p:sp>
      <p:sp>
        <p:nvSpPr>
          <p:cNvPr id="700" name="Shape 70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5600">
                <a:solidFill>
                  <a:srgbClr val="1A7385"/>
                </a:solidFill>
                <a:uFill>
                  <a:solidFill>
                    <a:srgbClr val="1A7385"/>
                  </a:solidFill>
                </a:uFill>
              </a:rPr>
              <a:t>Data Package: Description</a:t>
            </a:r>
          </a:p>
        </p:txBody>
      </p:sp>
      <p:sp>
        <p:nvSpPr>
          <p:cNvPr id="701" name="Shape 70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fld id="{86CB4B4D-7CA3-9044-876B-883B54F8677D}" type="slidenum">
              <a:rPr sz="1600">
                <a:solidFill>
                  <a:srgbClr val="9A9A9A"/>
                </a:solidFill>
                <a:uFill>
                  <a:solidFill>
                    <a:srgbClr val="9A9A9A"/>
                  </a:solidFill>
                </a:uFill>
              </a:rPr>
              <a:t>29</a:t>
            </a:fld>
            <a:endParaRPr sz="1600">
              <a:solidFill>
                <a:srgbClr val="9A9A9A"/>
              </a:solidFill>
              <a:uFill>
                <a:solidFill>
                  <a:srgbClr val="9A9A9A"/>
                </a:solidFill>
              </a:uFill>
            </a:endParaRPr>
          </a:p>
        </p:txBody>
      </p:sp>
      <p:sp>
        <p:nvSpPr>
          <p:cNvPr id="702" name="Shape 702"/>
          <p:cNvSpPr/>
          <p:nvPr/>
        </p:nvSpPr>
        <p:spPr>
          <a:xfrm>
            <a:off x="3441700" y="4279900"/>
            <a:ext cx="2705100" cy="1270000"/>
          </a:xfrm>
          <a:prstGeom prst="roundRect">
            <a:avLst>
              <a:gd name="adj" fmla="val 15000"/>
            </a:avLst>
          </a:prstGeom>
          <a:solidFill>
            <a:srgbClr val="EBEBEB"/>
          </a:solidFill>
          <a:ln w="25400">
            <a:solidFill>
              <a:srgbClr val="1D6173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/>
          <a:lstStyle>
            <a:lvl1pPr defTabSz="825500">
              <a:buClr>
                <a:srgbClr val="000000"/>
              </a:buClr>
              <a:defRPr sz="2400" b="1">
                <a:solidFill>
                  <a:srgbClr val="727272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400" b="1">
                <a:solidFill>
                  <a:srgbClr val="727272"/>
                </a:solidFill>
              </a:rPr>
              <a:t>science metadata</a:t>
            </a:r>
          </a:p>
        </p:txBody>
      </p:sp>
      <p:sp>
        <p:nvSpPr>
          <p:cNvPr id="703" name="Shape 703"/>
          <p:cNvSpPr/>
          <p:nvPr/>
        </p:nvSpPr>
        <p:spPr>
          <a:xfrm>
            <a:off x="4483100" y="3454400"/>
            <a:ext cx="1663700" cy="8044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54" y="0"/>
                </a:moveTo>
                <a:cubicBezTo>
                  <a:pt x="742" y="0"/>
                  <a:pt x="0" y="1534"/>
                  <a:pt x="0" y="3421"/>
                </a:cubicBezTo>
                <a:lnTo>
                  <a:pt x="0" y="14311"/>
                </a:lnTo>
                <a:cubicBezTo>
                  <a:pt x="0" y="16198"/>
                  <a:pt x="742" y="17732"/>
                  <a:pt x="1654" y="17732"/>
                </a:cubicBezTo>
                <a:lnTo>
                  <a:pt x="9806" y="17732"/>
                </a:lnTo>
                <a:lnTo>
                  <a:pt x="10764" y="21600"/>
                </a:lnTo>
                <a:lnTo>
                  <a:pt x="11722" y="17732"/>
                </a:lnTo>
                <a:lnTo>
                  <a:pt x="19946" y="17732"/>
                </a:lnTo>
                <a:cubicBezTo>
                  <a:pt x="20858" y="17732"/>
                  <a:pt x="21600" y="16198"/>
                  <a:pt x="21600" y="14311"/>
                </a:cubicBezTo>
                <a:lnTo>
                  <a:pt x="21600" y="3421"/>
                </a:lnTo>
                <a:cubicBezTo>
                  <a:pt x="21600" y="1534"/>
                  <a:pt x="20858" y="0"/>
                  <a:pt x="19946" y="0"/>
                </a:cubicBezTo>
                <a:lnTo>
                  <a:pt x="1654" y="0"/>
                </a:lnTo>
                <a:close/>
              </a:path>
            </a:pathLst>
          </a:custGeom>
          <a:solidFill>
            <a:srgbClr val="EBEBEB"/>
          </a:solidFill>
          <a:ln w="25400">
            <a:solidFill>
              <a:srgbClr val="1D6173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/>
          <a:lstStyle>
            <a:lvl1pPr defTabSz="825500">
              <a:buClr>
                <a:srgbClr val="000000"/>
              </a:buClr>
              <a:defRPr sz="1800">
                <a:solidFill>
                  <a:srgbClr val="727272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727272"/>
                </a:solidFill>
              </a:rPr>
              <a:t>system metadata</a:t>
            </a:r>
          </a:p>
        </p:txBody>
      </p:sp>
      <p:sp>
        <p:nvSpPr>
          <p:cNvPr id="704" name="Shape 704"/>
          <p:cNvSpPr/>
          <p:nvPr/>
        </p:nvSpPr>
        <p:spPr>
          <a:xfrm>
            <a:off x="6858000" y="4279900"/>
            <a:ext cx="2705100" cy="1270000"/>
          </a:xfrm>
          <a:prstGeom prst="roundRect">
            <a:avLst>
              <a:gd name="adj" fmla="val 15000"/>
            </a:avLst>
          </a:prstGeom>
          <a:solidFill>
            <a:srgbClr val="EBEBEB"/>
          </a:solidFill>
          <a:ln w="25400">
            <a:solidFill>
              <a:srgbClr val="1D6173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/>
          <a:lstStyle>
            <a:lvl1pPr defTabSz="825500">
              <a:buClr>
                <a:srgbClr val="000000"/>
              </a:buClr>
              <a:defRPr sz="2400" b="1">
                <a:solidFill>
                  <a:srgbClr val="727272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2400" b="1">
                <a:solidFill>
                  <a:srgbClr val="727272"/>
                </a:solidFill>
              </a:rPr>
              <a:t>science data</a:t>
            </a:r>
          </a:p>
        </p:txBody>
      </p:sp>
      <p:sp>
        <p:nvSpPr>
          <p:cNvPr id="705" name="Shape 705"/>
          <p:cNvSpPr/>
          <p:nvPr/>
        </p:nvSpPr>
        <p:spPr>
          <a:xfrm>
            <a:off x="7899400" y="3454400"/>
            <a:ext cx="1663700" cy="8044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54" y="0"/>
                </a:moveTo>
                <a:cubicBezTo>
                  <a:pt x="742" y="0"/>
                  <a:pt x="0" y="1534"/>
                  <a:pt x="0" y="3421"/>
                </a:cubicBezTo>
                <a:lnTo>
                  <a:pt x="0" y="14311"/>
                </a:lnTo>
                <a:cubicBezTo>
                  <a:pt x="0" y="16198"/>
                  <a:pt x="742" y="17732"/>
                  <a:pt x="1654" y="17732"/>
                </a:cubicBezTo>
                <a:lnTo>
                  <a:pt x="9806" y="17732"/>
                </a:lnTo>
                <a:lnTo>
                  <a:pt x="10764" y="21600"/>
                </a:lnTo>
                <a:lnTo>
                  <a:pt x="11722" y="17732"/>
                </a:lnTo>
                <a:lnTo>
                  <a:pt x="19946" y="17732"/>
                </a:lnTo>
                <a:cubicBezTo>
                  <a:pt x="20858" y="17732"/>
                  <a:pt x="21600" y="16198"/>
                  <a:pt x="21600" y="14311"/>
                </a:cubicBezTo>
                <a:lnTo>
                  <a:pt x="21600" y="3421"/>
                </a:lnTo>
                <a:cubicBezTo>
                  <a:pt x="21600" y="1534"/>
                  <a:pt x="20858" y="0"/>
                  <a:pt x="19946" y="0"/>
                </a:cubicBezTo>
                <a:lnTo>
                  <a:pt x="1654" y="0"/>
                </a:lnTo>
                <a:close/>
              </a:path>
            </a:pathLst>
          </a:custGeom>
          <a:solidFill>
            <a:srgbClr val="EBEBEB"/>
          </a:solidFill>
          <a:ln w="25400">
            <a:solidFill>
              <a:srgbClr val="1D6173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/>
          <a:lstStyle>
            <a:lvl1pPr defTabSz="825500">
              <a:buClr>
                <a:srgbClr val="000000"/>
              </a:buClr>
              <a:defRPr sz="1800">
                <a:solidFill>
                  <a:srgbClr val="727272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727272"/>
                </a:solidFill>
              </a:rPr>
              <a:t>system metadata</a:t>
            </a:r>
          </a:p>
        </p:txBody>
      </p:sp>
      <p:sp>
        <p:nvSpPr>
          <p:cNvPr id="706" name="Shape 706"/>
          <p:cNvSpPr/>
          <p:nvPr/>
        </p:nvSpPr>
        <p:spPr>
          <a:xfrm>
            <a:off x="8204200" y="2120900"/>
            <a:ext cx="1663700" cy="8044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54" y="0"/>
                </a:moveTo>
                <a:cubicBezTo>
                  <a:pt x="742" y="0"/>
                  <a:pt x="0" y="1534"/>
                  <a:pt x="0" y="3421"/>
                </a:cubicBezTo>
                <a:lnTo>
                  <a:pt x="0" y="14311"/>
                </a:lnTo>
                <a:cubicBezTo>
                  <a:pt x="0" y="16198"/>
                  <a:pt x="742" y="17732"/>
                  <a:pt x="1654" y="17732"/>
                </a:cubicBezTo>
                <a:lnTo>
                  <a:pt x="9806" y="17732"/>
                </a:lnTo>
                <a:lnTo>
                  <a:pt x="10764" y="21600"/>
                </a:lnTo>
                <a:lnTo>
                  <a:pt x="11722" y="17732"/>
                </a:lnTo>
                <a:lnTo>
                  <a:pt x="19946" y="17732"/>
                </a:lnTo>
                <a:cubicBezTo>
                  <a:pt x="20858" y="17732"/>
                  <a:pt x="21600" y="16198"/>
                  <a:pt x="21600" y="14311"/>
                </a:cubicBezTo>
                <a:lnTo>
                  <a:pt x="21600" y="3421"/>
                </a:lnTo>
                <a:cubicBezTo>
                  <a:pt x="21600" y="1534"/>
                  <a:pt x="20858" y="0"/>
                  <a:pt x="19946" y="0"/>
                </a:cubicBezTo>
                <a:lnTo>
                  <a:pt x="1654" y="0"/>
                </a:lnTo>
                <a:close/>
              </a:path>
            </a:pathLst>
          </a:custGeom>
          <a:solidFill>
            <a:srgbClr val="EBEBEB"/>
          </a:solidFill>
          <a:ln w="25400">
            <a:solidFill>
              <a:srgbClr val="1D6173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/>
          <a:lstStyle>
            <a:lvl1pPr defTabSz="825500">
              <a:buClr>
                <a:srgbClr val="000000"/>
              </a:buClr>
              <a:defRPr sz="1800">
                <a:solidFill>
                  <a:srgbClr val="727272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727272"/>
                </a:solidFill>
              </a:rPr>
              <a:t>system metadata</a:t>
            </a:r>
          </a:p>
        </p:txBody>
      </p:sp>
      <p:grpSp>
        <p:nvGrpSpPr>
          <p:cNvPr id="709" name="Group 709"/>
          <p:cNvGrpSpPr/>
          <p:nvPr/>
        </p:nvGrpSpPr>
        <p:grpSpPr>
          <a:xfrm>
            <a:off x="4305300" y="5579334"/>
            <a:ext cx="4572000" cy="1191590"/>
            <a:chOff x="0" y="16734"/>
            <a:chExt cx="4572000" cy="1191588"/>
          </a:xfrm>
        </p:grpSpPr>
        <p:sp>
          <p:nvSpPr>
            <p:cNvPr id="707" name="Shape 707"/>
            <p:cNvSpPr/>
            <p:nvPr/>
          </p:nvSpPr>
          <p:spPr>
            <a:xfrm>
              <a:off x="0" y="776523"/>
              <a:ext cx="4572000" cy="431801"/>
            </a:xfrm>
            <a:prstGeom prst="rect">
              <a:avLst/>
            </a:prstGeom>
            <a:noFill/>
            <a:ln w="12700" cap="flat">
              <a:solidFill>
                <a:srgbClr val="444444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38100" tIns="38100" rIns="38100" bIns="38100" numCol="1" anchor="t">
              <a:spAutoFit/>
            </a:bodyPr>
            <a:lstStyle>
              <a:lvl1pPr algn="l" defTabSz="647700">
                <a:buClr>
                  <a:srgbClr val="000000"/>
                </a:buClr>
                <a:defRPr sz="2400" b="1">
                  <a:solidFill>
                    <a:srgbClr val="444444"/>
                  </a:solidFill>
                  <a:uFill>
                    <a:solidFill>
                      <a:srgbClr val="444444"/>
                    </a:solidFill>
                  </a:uFill>
                  <a:latin typeface="Courier New"/>
                  <a:ea typeface="Courier New"/>
                  <a:cs typeface="Courier New"/>
                  <a:sym typeface="Courier New"/>
                </a:defRPr>
              </a:lvl1pPr>
            </a:lstStyle>
            <a:p>
              <a:pPr lvl="0">
                <a:defRPr sz="1800" b="0">
                  <a:solidFill>
                    <a:srgbClr val="000000"/>
                  </a:solidFill>
                  <a:uFillTx/>
                </a:defRPr>
              </a:pPr>
              <a:r>
                <a:rPr sz="2400" b="1">
                  <a:solidFill>
                    <a:srgbClr val="444444"/>
                  </a:solidFill>
                  <a:uFill>
                    <a:solidFill>
                      <a:srgbClr val="444444"/>
                    </a:solidFill>
                  </a:uFill>
                </a:rPr>
                <a:t>OAI-ORE xml document</a:t>
              </a:r>
            </a:p>
          </p:txBody>
        </p:sp>
        <p:sp>
          <p:nvSpPr>
            <p:cNvPr id="708" name="Shape 708"/>
            <p:cNvSpPr/>
            <p:nvPr/>
          </p:nvSpPr>
          <p:spPr>
            <a:xfrm flipH="1">
              <a:off x="2182366" y="16734"/>
              <a:ext cx="1" cy="763048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  <a:headEnd type="oval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 xmlns:p14="http://schemas.microsoft.com/office/powerpoint/2010/main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>
            <a:spLocks noGrp="1"/>
          </p:cNvSpPr>
          <p:nvPr>
            <p:ph type="body" idx="1"/>
          </p:nvPr>
        </p:nvSpPr>
        <p:spPr>
          <a:xfrm>
            <a:off x="647700" y="4885387"/>
            <a:ext cx="11709400" cy="4868213"/>
          </a:xfrm>
          <a:prstGeom prst="rect">
            <a:avLst/>
          </a:prstGeom>
        </p:spPr>
        <p:txBody>
          <a:bodyPr/>
          <a:lstStyle/>
          <a:p>
            <a:pPr lvl="0">
              <a:defRPr sz="1800" b="0">
                <a:solidFill>
                  <a:srgbClr val="000000"/>
                </a:solidFill>
                <a:uFillTx/>
              </a:defRPr>
            </a:pPr>
            <a:r>
              <a:rPr sz="4200" b="1">
                <a:solidFill>
                  <a:srgbClr val="205570"/>
                </a:solidFill>
                <a:uFill>
                  <a:solidFill>
                    <a:srgbClr val="205570"/>
                  </a:solidFill>
                </a:uFill>
              </a:rPr>
              <a:t>Over 1000 repositories registered</a:t>
            </a: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3600">
                <a:solidFill>
                  <a:srgbClr val="205570"/>
                </a:solidFill>
                <a:uFill>
                  <a:solidFill>
                    <a:srgbClr val="205570"/>
                  </a:solidFill>
                </a:uFill>
              </a:rPr>
              <a:t>Life sciences: 562</a:t>
            </a:r>
          </a:p>
          <a:p>
            <a:pPr lvl="2">
              <a:defRPr sz="1800">
                <a:solidFill>
                  <a:srgbClr val="000000"/>
                </a:solidFill>
                <a:uFillTx/>
              </a:defRPr>
            </a:pPr>
            <a:r>
              <a:rPr sz="3200">
                <a:solidFill>
                  <a:srgbClr val="205570"/>
                </a:solidFill>
                <a:uFill>
                  <a:solidFill>
                    <a:srgbClr val="205570"/>
                  </a:solidFill>
                </a:uFill>
              </a:rPr>
              <a:t>85 for “Ecology”</a:t>
            </a: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3600">
                <a:solidFill>
                  <a:srgbClr val="205570"/>
                </a:solidFill>
                <a:uFill>
                  <a:solidFill>
                    <a:srgbClr val="205570"/>
                  </a:solidFill>
                </a:uFill>
              </a:rPr>
              <a:t>Natural Sciences: 566</a:t>
            </a: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3600">
                <a:solidFill>
                  <a:srgbClr val="205570"/>
                </a:solidFill>
                <a:uFill>
                  <a:solidFill>
                    <a:srgbClr val="205570"/>
                  </a:solidFill>
                </a:uFill>
              </a:rPr>
              <a:t>Humanities and Social Science: 329</a:t>
            </a: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3600">
                <a:solidFill>
                  <a:srgbClr val="205570"/>
                </a:solidFill>
                <a:uFill>
                  <a:solidFill>
                    <a:srgbClr val="205570"/>
                  </a:solidFill>
                </a:uFill>
              </a:rPr>
              <a:t>Engineering Sciences: 134</a:t>
            </a:r>
          </a:p>
        </p:txBody>
      </p:sp>
      <p:pic>
        <p:nvPicPr>
          <p:cNvPr id="42" name="re3data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90615" y="2260425"/>
            <a:ext cx="6423570" cy="2296510"/>
          </a:xfrm>
          <a:prstGeom prst="rect">
            <a:avLst/>
          </a:prstGeom>
          <a:ln w="12700">
            <a:miter lim="400000"/>
          </a:ln>
        </p:spPr>
      </p:pic>
      <p:sp>
        <p:nvSpPr>
          <p:cNvPr id="43" name="Shape 4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5600">
                <a:solidFill>
                  <a:srgbClr val="1A7385"/>
                </a:solidFill>
                <a:uFill>
                  <a:solidFill>
                    <a:srgbClr val="1A7385"/>
                  </a:solidFill>
                </a:uFill>
              </a:rPr>
              <a:t>Diverse institutions</a:t>
            </a:r>
          </a:p>
        </p:txBody>
      </p:sp>
      <p:sp>
        <p:nvSpPr>
          <p:cNvPr id="44" name="Shape 44"/>
          <p:cNvSpPr>
            <a:spLocks noGrp="1"/>
          </p:cNvSpPr>
          <p:nvPr>
            <p:ph type="sldNum" sz="quarter" idx="2"/>
          </p:nvPr>
        </p:nvSpPr>
        <p:spPr>
          <a:xfrm>
            <a:off x="12162671" y="9236286"/>
            <a:ext cx="191890" cy="3175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fld id="{86CB4B4D-7CA3-9044-876B-883B54F8677D}" type="slidenum">
              <a:rPr sz="1600">
                <a:solidFill>
                  <a:srgbClr val="9A9A9A"/>
                </a:solidFill>
                <a:uFill>
                  <a:solidFill>
                    <a:srgbClr val="9A9A9A"/>
                  </a:solidFill>
                </a:uFill>
              </a:rPr>
              <a:t>3</a:t>
            </a:fld>
            <a:endParaRPr sz="1600">
              <a:solidFill>
                <a:srgbClr val="9A9A9A"/>
              </a:solidFill>
              <a:uFill>
                <a:solidFill>
                  <a:srgbClr val="9A9A9A"/>
                </a:solidFill>
              </a:u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Shape 711"/>
          <p:cNvSpPr>
            <a:spLocks noGrp="1"/>
          </p:cNvSpPr>
          <p:nvPr>
            <p:ph type="title"/>
          </p:nvPr>
        </p:nvSpPr>
        <p:spPr>
          <a:xfrm>
            <a:off x="647699" y="390596"/>
            <a:ext cx="11709401" cy="1269591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5600">
                <a:solidFill>
                  <a:srgbClr val="1A7385"/>
                </a:solidFill>
                <a:uFill>
                  <a:solidFill>
                    <a:srgbClr val="1A7385"/>
                  </a:solidFill>
                </a:uFill>
              </a:rPr>
              <a:t>Data Provenance</a:t>
            </a:r>
          </a:p>
        </p:txBody>
      </p:sp>
      <p:sp>
        <p:nvSpPr>
          <p:cNvPr id="712" name="Shape 712"/>
          <p:cNvSpPr>
            <a:spLocks noGrp="1"/>
          </p:cNvSpPr>
          <p:nvPr>
            <p:ph type="sldNum" sz="quarter" idx="2"/>
          </p:nvPr>
        </p:nvSpPr>
        <p:spPr>
          <a:xfrm>
            <a:off x="12160191" y="9236286"/>
            <a:ext cx="194371" cy="3175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fld id="{86CB4B4D-7CA3-9044-876B-883B54F8677D}" type="slidenum">
              <a:rPr sz="1600">
                <a:solidFill>
                  <a:srgbClr val="9A9A9A"/>
                </a:solidFill>
                <a:uFill>
                  <a:solidFill>
                    <a:srgbClr val="9A9A9A"/>
                  </a:solidFill>
                </a:uFill>
              </a:rPr>
              <a:t>30</a:t>
            </a:fld>
            <a:endParaRPr sz="1600">
              <a:solidFill>
                <a:srgbClr val="9A9A9A"/>
              </a:solidFill>
              <a:uFill>
                <a:solidFill>
                  <a:srgbClr val="9A9A9A"/>
                </a:solidFill>
              </a:uFill>
            </a:endParaRPr>
          </a:p>
        </p:txBody>
      </p:sp>
      <p:pic>
        <p:nvPicPr>
          <p:cNvPr id="713" name="prov-pack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6205" y="2149138"/>
            <a:ext cx="13004801" cy="699977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 xmlns:p14="http://schemas.microsoft.com/office/powerpoint/2010/main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Shape 715"/>
          <p:cNvSpPr>
            <a:spLocks noGrp="1"/>
          </p:cNvSpPr>
          <p:nvPr>
            <p:ph type="title"/>
          </p:nvPr>
        </p:nvSpPr>
        <p:spPr>
          <a:xfrm>
            <a:off x="647700" y="390596"/>
            <a:ext cx="3457393" cy="2268223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5600">
                <a:solidFill>
                  <a:srgbClr val="1A7385"/>
                </a:solidFill>
                <a:uFill>
                  <a:solidFill>
                    <a:srgbClr val="1A7385"/>
                  </a:solidFill>
                </a:uFill>
              </a:rPr>
              <a:t>Data</a:t>
            </a:r>
          </a:p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5600">
                <a:solidFill>
                  <a:srgbClr val="1A7385"/>
                </a:solidFill>
                <a:uFill>
                  <a:solidFill>
                    <a:srgbClr val="1A7385"/>
                  </a:solidFill>
                </a:uFill>
              </a:rPr>
              <a:t>Semantics</a:t>
            </a:r>
          </a:p>
        </p:txBody>
      </p:sp>
      <p:sp>
        <p:nvSpPr>
          <p:cNvPr id="716" name="Shape 716"/>
          <p:cNvSpPr>
            <a:spLocks noGrp="1"/>
          </p:cNvSpPr>
          <p:nvPr>
            <p:ph type="sldNum" sz="quarter" idx="2"/>
          </p:nvPr>
        </p:nvSpPr>
        <p:spPr>
          <a:xfrm>
            <a:off x="12160191" y="9236286"/>
            <a:ext cx="194371" cy="3175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fld id="{86CB4B4D-7CA3-9044-876B-883B54F8677D}" type="slidenum">
              <a:rPr sz="1600">
                <a:solidFill>
                  <a:srgbClr val="9A9A9A"/>
                </a:solidFill>
                <a:uFill>
                  <a:solidFill>
                    <a:srgbClr val="9A9A9A"/>
                  </a:solidFill>
                </a:uFill>
              </a:rPr>
              <a:t>31</a:t>
            </a:fld>
            <a:endParaRPr sz="1600">
              <a:solidFill>
                <a:srgbClr val="9A9A9A"/>
              </a:solidFill>
              <a:uFill>
                <a:solidFill>
                  <a:srgbClr val="9A9A9A"/>
                </a:solidFill>
              </a:uFill>
            </a:endParaRPr>
          </a:p>
        </p:txBody>
      </p:sp>
      <p:pic>
        <p:nvPicPr>
          <p:cNvPr id="717" name="MetadataView-CommentsAutoComplete.png"/>
          <p:cNvPicPr/>
          <p:nvPr/>
        </p:nvPicPr>
        <p:blipFill>
          <a:blip r:embed="rId2">
            <a:extLst/>
          </a:blip>
          <a:srcRect l="9004"/>
          <a:stretch>
            <a:fillRect/>
          </a:stretch>
        </p:blipFill>
        <p:spPr>
          <a:xfrm>
            <a:off x="4172504" y="126999"/>
            <a:ext cx="9058882" cy="9753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 xmlns:p14="http://schemas.microsoft.com/office/powerpoint/2010/main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9" name="Provenance-instance-example-one-run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47009" y="743474"/>
            <a:ext cx="13946625" cy="891599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 xmlns:p14="http://schemas.microsoft.com/office/powerpoint/2010/main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5600">
                <a:solidFill>
                  <a:srgbClr val="1A7385"/>
                </a:solidFill>
                <a:uFill>
                  <a:solidFill>
                    <a:srgbClr val="1A7385"/>
                  </a:solidFill>
                </a:uFill>
              </a:rPr>
              <a:t>Diverse software</a:t>
            </a:r>
          </a:p>
        </p:txBody>
      </p:sp>
      <p:sp>
        <p:nvSpPr>
          <p:cNvPr id="47" name="Shape 47"/>
          <p:cNvSpPr>
            <a:spLocks noGrp="1"/>
          </p:cNvSpPr>
          <p:nvPr>
            <p:ph type="sldNum" sz="quarter" idx="2"/>
          </p:nvPr>
        </p:nvSpPr>
        <p:spPr>
          <a:xfrm>
            <a:off x="12162671" y="9236286"/>
            <a:ext cx="191890" cy="3175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fld id="{86CB4B4D-7CA3-9044-876B-883B54F8677D}" type="slidenum">
              <a:rPr sz="1600">
                <a:solidFill>
                  <a:srgbClr val="9A9A9A"/>
                </a:solidFill>
                <a:uFill>
                  <a:solidFill>
                    <a:srgbClr val="9A9A9A"/>
                  </a:solidFill>
                </a:uFill>
              </a:rPr>
              <a:t>4</a:t>
            </a:fld>
            <a:endParaRPr sz="1600">
              <a:solidFill>
                <a:srgbClr val="9A9A9A"/>
              </a:solidFill>
              <a:uFill>
                <a:solidFill>
                  <a:srgbClr val="9A9A9A"/>
                </a:solidFill>
              </a:uFill>
            </a:endParaRPr>
          </a:p>
        </p:txBody>
      </p:sp>
      <p:pic>
        <p:nvPicPr>
          <p:cNvPr id="48" name="image103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66999" y="2391881"/>
            <a:ext cx="1905001" cy="1905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9" name="image104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549900" y="2595217"/>
            <a:ext cx="1905000" cy="1132527"/>
          </a:xfrm>
          <a:prstGeom prst="rect">
            <a:avLst/>
          </a:prstGeom>
          <a:ln w="12700">
            <a:miter lim="400000"/>
          </a:ln>
        </p:spPr>
      </p:pic>
      <p:pic>
        <p:nvPicPr>
          <p:cNvPr id="50" name="image105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364060" y="4763902"/>
            <a:ext cx="1905001" cy="174831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3" name="Group 53"/>
          <p:cNvGrpSpPr/>
          <p:nvPr/>
        </p:nvGrpSpPr>
        <p:grpSpPr>
          <a:xfrm>
            <a:off x="8352320" y="4647815"/>
            <a:ext cx="1651001" cy="1980486"/>
            <a:chOff x="0" y="0"/>
            <a:chExt cx="1651000" cy="1980484"/>
          </a:xfrm>
        </p:grpSpPr>
        <p:pic>
          <p:nvPicPr>
            <p:cNvPr id="51" name="image134.png"/>
            <p:cNvPicPr/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54683" y="0"/>
              <a:ext cx="1596318" cy="159631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2" name="Shape 52"/>
            <p:cNvSpPr/>
            <p:nvPr/>
          </p:nvSpPr>
          <p:spPr>
            <a:xfrm>
              <a:off x="0" y="1462569"/>
              <a:ext cx="1421716" cy="51791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l" defTabSz="457200">
                <a:defRPr sz="1800">
                  <a:solidFill>
                    <a:srgbClr val="186072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 lvl="0">
                <a:defRPr>
                  <a:solidFill>
                    <a:srgbClr val="000000"/>
                  </a:solidFill>
                </a:defRPr>
              </a:pPr>
              <a:r>
                <a:rPr>
                  <a:solidFill>
                    <a:srgbClr val="186072"/>
                  </a:solidFill>
                </a:rPr>
                <a:t>OPeNDAP</a:t>
              </a:r>
            </a:p>
          </p:txBody>
        </p:sp>
      </p:grpSp>
      <p:pic>
        <p:nvPicPr>
          <p:cNvPr id="54" name="image107.png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0279360" y="6935022"/>
            <a:ext cx="1905001" cy="1632859"/>
          </a:xfrm>
          <a:prstGeom prst="rect">
            <a:avLst/>
          </a:prstGeom>
          <a:ln w="12700">
            <a:miter lim="400000"/>
          </a:ln>
        </p:spPr>
      </p:pic>
      <p:pic>
        <p:nvPicPr>
          <p:cNvPr id="55" name="image106.png"/>
          <p:cNvPicPr/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5916055" y="7053634"/>
            <a:ext cx="1778001" cy="1395635"/>
          </a:xfrm>
          <a:prstGeom prst="rect">
            <a:avLst/>
          </a:prstGeom>
          <a:ln w="12700">
            <a:miter lim="400000"/>
          </a:ln>
        </p:spPr>
      </p:pic>
      <p:pic>
        <p:nvPicPr>
          <p:cNvPr id="56" name="dataverse_project_logo.png"/>
          <p:cNvPicPr/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8855693" y="2776257"/>
            <a:ext cx="3175001" cy="1136248"/>
          </a:xfrm>
          <a:prstGeom prst="rect">
            <a:avLst/>
          </a:prstGeom>
          <a:ln w="12700">
            <a:miter lim="400000"/>
          </a:ln>
        </p:spPr>
      </p:pic>
      <p:pic>
        <p:nvPicPr>
          <p:cNvPr id="57" name="esri.png"/>
          <p:cNvPicPr/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108249" y="7325042"/>
            <a:ext cx="2222501" cy="85282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5600">
                <a:solidFill>
                  <a:srgbClr val="1A7385"/>
                </a:solidFill>
                <a:uFill>
                  <a:solidFill>
                    <a:srgbClr val="1A7385"/>
                  </a:solidFill>
                </a:uFill>
              </a:rPr>
              <a:t>The DataONE Vision and Approach</a:t>
            </a:r>
          </a:p>
        </p:txBody>
      </p:sp>
      <p:sp>
        <p:nvSpPr>
          <p:cNvPr id="60" name="Shape 60"/>
          <p:cNvSpPr>
            <a:spLocks noGrp="1"/>
          </p:cNvSpPr>
          <p:nvPr>
            <p:ph type="sldNum" sz="quarter" idx="2"/>
          </p:nvPr>
        </p:nvSpPr>
        <p:spPr>
          <a:xfrm>
            <a:off x="12162671" y="9236286"/>
            <a:ext cx="191890" cy="3175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fld id="{86CB4B4D-7CA3-9044-876B-883B54F8677D}" type="slidenum">
              <a:rPr sz="1600">
                <a:solidFill>
                  <a:srgbClr val="9A9A9A"/>
                </a:solidFill>
                <a:uFill>
                  <a:solidFill>
                    <a:srgbClr val="9A9A9A"/>
                  </a:solidFill>
                </a:uFill>
              </a:rPr>
              <a:t>5</a:t>
            </a:fld>
            <a:endParaRPr sz="1600">
              <a:solidFill>
                <a:srgbClr val="9A9A9A"/>
              </a:solidFill>
              <a:uFill>
                <a:solidFill>
                  <a:srgbClr val="9A9A9A"/>
                </a:solidFill>
              </a:uFill>
            </a:endParaRPr>
          </a:p>
        </p:txBody>
      </p:sp>
      <p:sp>
        <p:nvSpPr>
          <p:cNvPr id="61" name="Shape 61"/>
          <p:cNvSpPr/>
          <p:nvPr/>
        </p:nvSpPr>
        <p:spPr>
          <a:xfrm>
            <a:off x="650239" y="1921058"/>
            <a:ext cx="11704322" cy="1019049"/>
          </a:xfrm>
          <a:prstGeom prst="rect">
            <a:avLst/>
          </a:prstGeom>
          <a:gradFill>
            <a:gsLst>
              <a:gs pos="0">
                <a:srgbClr val="8CB8B6"/>
              </a:gs>
              <a:gs pos="100000">
                <a:srgbClr val="DCE6EC"/>
              </a:gs>
            </a:gsLst>
            <a:lin ang="5400000"/>
          </a:gradFill>
          <a:ln w="12700">
            <a:miter lim="400000"/>
          </a:ln>
          <a:effectLst>
            <a:outerShdw blurRad="88900" dist="38100" dir="3180000" rotWithShape="0">
              <a:srgbClr val="000000">
                <a:alpha val="3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>
            <a:spAutoFit/>
          </a:bodyPr>
          <a:lstStyle>
            <a:lvl1pPr defTabSz="457200">
              <a:defRPr sz="2800" i="1">
                <a:solidFill>
                  <a:srgbClr val="1A435D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 i="0">
                <a:solidFill>
                  <a:srgbClr val="000000"/>
                </a:solidFill>
              </a:defRPr>
            </a:pPr>
            <a:r>
              <a:rPr sz="2800" i="1">
                <a:solidFill>
                  <a:srgbClr val="1A435D"/>
                </a:solidFill>
              </a:rPr>
              <a:t>Facilitating long term access to earth sciences data through infrastructure, tools, and education.</a:t>
            </a:r>
          </a:p>
        </p:txBody>
      </p:sp>
      <p:sp>
        <p:nvSpPr>
          <p:cNvPr id="62" name="Shape 62"/>
          <p:cNvSpPr/>
          <p:nvPr/>
        </p:nvSpPr>
        <p:spPr>
          <a:xfrm>
            <a:off x="660383" y="3266133"/>
            <a:ext cx="3758388" cy="485649"/>
          </a:xfrm>
          <a:prstGeom prst="rect">
            <a:avLst/>
          </a:prstGeom>
          <a:gradFill>
            <a:gsLst>
              <a:gs pos="0">
                <a:srgbClr val="7FA6A4"/>
              </a:gs>
              <a:gs pos="100000">
                <a:srgbClr val="DCE6EC"/>
              </a:gs>
            </a:gsLst>
            <a:path path="circle">
              <a:fillToRect l="62278" t="119636" r="37721" b="-19636"/>
            </a:path>
          </a:gradFill>
          <a:ln w="12700">
            <a:solidFill>
              <a:srgbClr val="1A435D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>
            <a:spAutoFit/>
          </a:bodyPr>
          <a:lstStyle>
            <a:lvl1pPr algn="l" defTabSz="457200">
              <a:defRPr sz="2200">
                <a:solidFill>
                  <a:srgbClr val="1F497D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200">
                <a:solidFill>
                  <a:srgbClr val="1F497D"/>
                </a:solidFill>
              </a:rPr>
              <a:t>1.  Build community</a:t>
            </a:r>
          </a:p>
        </p:txBody>
      </p:sp>
      <p:sp>
        <p:nvSpPr>
          <p:cNvPr id="63" name="Shape 63"/>
          <p:cNvSpPr/>
          <p:nvPr/>
        </p:nvSpPr>
        <p:spPr>
          <a:xfrm>
            <a:off x="4627057" y="3616365"/>
            <a:ext cx="3758388" cy="1171449"/>
          </a:xfrm>
          <a:prstGeom prst="rect">
            <a:avLst/>
          </a:prstGeom>
          <a:gradFill>
            <a:gsLst>
              <a:gs pos="0">
                <a:srgbClr val="7FA6A4"/>
              </a:gs>
              <a:gs pos="100000">
                <a:srgbClr val="DCE6EC"/>
              </a:gs>
            </a:gsLst>
            <a:lin ang="2700000"/>
          </a:gradFill>
          <a:ln w="12700">
            <a:solidFill>
              <a:srgbClr val="1A435D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>
            <a:spAutoFit/>
          </a:bodyPr>
          <a:lstStyle>
            <a:lvl1pPr algn="l" defTabSz="457200">
              <a:defRPr sz="2200">
                <a:solidFill>
                  <a:srgbClr val="1F497D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200">
                <a:solidFill>
                  <a:srgbClr val="1F497D"/>
                </a:solidFill>
              </a:rPr>
              <a:t>2.  Develop sustainable data discovery and interoperability solutions</a:t>
            </a:r>
          </a:p>
        </p:txBody>
      </p:sp>
      <p:sp>
        <p:nvSpPr>
          <p:cNvPr id="64" name="Shape 64"/>
          <p:cNvSpPr/>
          <p:nvPr/>
        </p:nvSpPr>
        <p:spPr>
          <a:xfrm>
            <a:off x="8583168" y="5064359"/>
            <a:ext cx="3758388" cy="828549"/>
          </a:xfrm>
          <a:prstGeom prst="rect">
            <a:avLst/>
          </a:prstGeom>
          <a:gradFill>
            <a:gsLst>
              <a:gs pos="0">
                <a:srgbClr val="7FA6A4"/>
              </a:gs>
              <a:gs pos="100000">
                <a:srgbClr val="DCE6EC"/>
              </a:gs>
            </a:gsLst>
            <a:path path="circle">
              <a:fillToRect l="62278" t="119636" r="37721" b="-19636"/>
            </a:path>
          </a:gradFill>
          <a:ln w="12700">
            <a:solidFill>
              <a:srgbClr val="1A435D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>
            <a:spAutoFit/>
          </a:bodyPr>
          <a:lstStyle/>
          <a:p>
            <a:pPr lvl="0" algn="l" defTabSz="457200">
              <a:defRPr sz="1800"/>
            </a:pPr>
            <a:r>
              <a:rPr sz="2200">
                <a:solidFill>
                  <a:srgbClr val="1A435D"/>
                </a:solidFill>
                <a:latin typeface="Calibri"/>
                <a:ea typeface="Calibri"/>
                <a:cs typeface="Calibri"/>
                <a:sym typeface="Calibri"/>
              </a:rPr>
              <a:t>3. </a:t>
            </a:r>
            <a:r>
              <a:rPr sz="2200">
                <a:solidFill>
                  <a:srgbClr val="1F497D"/>
                </a:solidFill>
                <a:latin typeface="Calibri"/>
                <a:ea typeface="Calibri"/>
                <a:cs typeface="Calibri"/>
                <a:sym typeface="Calibri"/>
              </a:rPr>
              <a:t>Enable science through</a:t>
            </a:r>
            <a:r>
              <a:rPr sz="2200">
                <a:solidFill>
                  <a:srgbClr val="1A435D"/>
                </a:solidFill>
                <a:latin typeface="Calibri"/>
                <a:ea typeface="Calibri"/>
                <a:cs typeface="Calibri"/>
                <a:sym typeface="Calibri"/>
              </a:rPr>
              <a:t> tools and services</a:t>
            </a:r>
          </a:p>
        </p:txBody>
      </p:sp>
      <p:pic>
        <p:nvPicPr>
          <p:cNvPr id="65" name="image26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50239" y="3904388"/>
            <a:ext cx="3768531" cy="3504072"/>
          </a:xfrm>
          <a:prstGeom prst="rect">
            <a:avLst/>
          </a:prstGeom>
          <a:ln w="12700">
            <a:solidFill>
              <a:srgbClr val="1F497D"/>
            </a:solidFill>
          </a:ln>
        </p:spPr>
      </p:pic>
      <p:pic>
        <p:nvPicPr>
          <p:cNvPr id="66" name="image27.png"/>
          <p:cNvPicPr/>
          <p:nvPr/>
        </p:nvPicPr>
        <p:blipFill>
          <a:blip r:embed="rId3">
            <a:extLst/>
          </a:blip>
          <a:srcRect b="7933"/>
          <a:stretch>
            <a:fillRect/>
          </a:stretch>
        </p:blipFill>
        <p:spPr>
          <a:xfrm>
            <a:off x="4627057" y="4967783"/>
            <a:ext cx="3771393" cy="3506661"/>
          </a:xfrm>
          <a:prstGeom prst="rect">
            <a:avLst/>
          </a:prstGeom>
          <a:ln w="12700">
            <a:solidFill>
              <a:srgbClr val="1F497D"/>
            </a:solidFill>
          </a:ln>
        </p:spPr>
      </p:pic>
      <p:grpSp>
        <p:nvGrpSpPr>
          <p:cNvPr id="114" name="Group 114"/>
          <p:cNvGrpSpPr/>
          <p:nvPr/>
        </p:nvGrpSpPr>
        <p:grpSpPr>
          <a:xfrm>
            <a:off x="8583167" y="6033767"/>
            <a:ext cx="3771393" cy="3511297"/>
            <a:chOff x="0" y="0"/>
            <a:chExt cx="3771392" cy="3511296"/>
          </a:xfrm>
        </p:grpSpPr>
        <p:sp>
          <p:nvSpPr>
            <p:cNvPr id="67" name="Shape 67"/>
            <p:cNvSpPr/>
            <p:nvPr/>
          </p:nvSpPr>
          <p:spPr>
            <a:xfrm>
              <a:off x="0" y="0"/>
              <a:ext cx="3771393" cy="3511297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F497D"/>
              </a:solidFill>
              <a:prstDash val="solid"/>
              <a:bevel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lvl="0" defTabSz="457200">
                <a:defRPr sz="2400">
                  <a:ln w="12699">
                    <a:solidFill>
                      <a:srgbClr val="1F497D"/>
                    </a:solidFill>
                  </a:ln>
                  <a:noFill/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pic>
          <p:nvPicPr>
            <p:cNvPr id="68" name="image28.png" descr="toolkit.tif"/>
            <p:cNvPicPr/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038300" y="866335"/>
              <a:ext cx="775697" cy="77569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101" name="Group 101"/>
            <p:cNvGrpSpPr/>
            <p:nvPr/>
          </p:nvGrpSpPr>
          <p:grpSpPr>
            <a:xfrm>
              <a:off x="183021" y="64557"/>
              <a:ext cx="2463828" cy="2369500"/>
              <a:chOff x="0" y="0"/>
              <a:chExt cx="2463826" cy="2369498"/>
            </a:xfrm>
          </p:grpSpPr>
          <p:grpSp>
            <p:nvGrpSpPr>
              <p:cNvPr id="71" name="Group 71"/>
              <p:cNvGrpSpPr/>
              <p:nvPr/>
            </p:nvGrpSpPr>
            <p:grpSpPr>
              <a:xfrm>
                <a:off x="1001873" y="0"/>
                <a:ext cx="460081" cy="322057"/>
                <a:chOff x="0" y="0"/>
                <a:chExt cx="460080" cy="322056"/>
              </a:xfrm>
            </p:grpSpPr>
            <p:sp>
              <p:nvSpPr>
                <p:cNvPr id="69" name="Shape 69"/>
                <p:cNvSpPr/>
                <p:nvPr/>
              </p:nvSpPr>
              <p:spPr>
                <a:xfrm>
                  <a:off x="0" y="0"/>
                  <a:ext cx="460081" cy="322057"/>
                </a:xfrm>
                <a:prstGeom prst="roundRect">
                  <a:avLst>
                    <a:gd name="adj" fmla="val 14063"/>
                  </a:avLst>
                </a:prstGeom>
                <a:gradFill flip="none" rotWithShape="1">
                  <a:gsLst>
                    <a:gs pos="0">
                      <a:srgbClr val="FFFFFF"/>
                    </a:gs>
                    <a:gs pos="100000">
                      <a:srgbClr val="99C9C7"/>
                    </a:gs>
                  </a:gsLst>
                  <a:lin ang="5400000" scaled="0"/>
                </a:gradFill>
                <a:ln w="12700" cap="flat">
                  <a:solidFill>
                    <a:srgbClr val="186072"/>
                  </a:solidFill>
                  <a:prstDash val="solid"/>
                  <a:bevel/>
                </a:ln>
                <a:effectLst>
                  <a:outerShdw blurRad="50800" dist="25400" dir="5400000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wrap="square" lIns="65023" tIns="65023" rIns="65023" bIns="65023" numCol="1" anchor="ctr">
                  <a:noAutofit/>
                </a:bodyPr>
                <a:lstStyle/>
                <a:p>
                  <a:pPr lvl="0" defTabSz="1300480">
                    <a:defRPr sz="1200"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  <p:sp>
              <p:nvSpPr>
                <p:cNvPr id="70" name="Shape 70"/>
                <p:cNvSpPr/>
                <p:nvPr/>
              </p:nvSpPr>
              <p:spPr>
                <a:xfrm>
                  <a:off x="18861" y="26154"/>
                  <a:ext cx="422359" cy="269749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65023" tIns="65023" rIns="65023" bIns="65023" numCol="1" anchor="ctr">
                  <a:spAutoFit/>
                </a:bodyPr>
                <a:lstStyle>
                  <a:lvl1pPr defTabSz="1300480">
                    <a:defRPr sz="900">
                      <a:solidFill>
                        <a:srgbClr val="186072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lvl1pPr>
                </a:lstStyle>
                <a:p>
                  <a:pPr lvl="0">
                    <a:defRPr sz="1800">
                      <a:solidFill>
                        <a:srgbClr val="000000"/>
                      </a:solidFill>
                    </a:defRPr>
                  </a:pPr>
                  <a:r>
                    <a:rPr sz="900">
                      <a:solidFill>
                        <a:srgbClr val="186072"/>
                      </a:solidFill>
                    </a:rPr>
                    <a:t>Plan</a:t>
                  </a:r>
                </a:p>
              </p:txBody>
            </p:sp>
          </p:grpSp>
          <p:sp>
            <p:nvSpPr>
              <p:cNvPr id="72" name="Shape 72"/>
              <p:cNvSpPr/>
              <p:nvPr/>
            </p:nvSpPr>
            <p:spPr>
              <a:xfrm>
                <a:off x="1503810" y="198691"/>
                <a:ext cx="187760" cy="7412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7470" y="5326"/>
                      <a:pt x="14706" y="12571"/>
                      <a:pt x="21600" y="21600"/>
                    </a:cubicBezTo>
                  </a:path>
                </a:pathLst>
              </a:custGeom>
              <a:noFill/>
              <a:ln w="3175" cap="flat">
                <a:solidFill>
                  <a:srgbClr val="1F497D"/>
                </a:solidFill>
                <a:prstDash val="solid"/>
                <a:bevel/>
                <a:tailEnd type="triangle" w="med" len="med"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lvl="0" algn="l" defTabSz="457200">
                  <a:defRPr sz="2400"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grpSp>
            <p:nvGrpSpPr>
              <p:cNvPr id="75" name="Group 75"/>
              <p:cNvGrpSpPr/>
              <p:nvPr/>
            </p:nvGrpSpPr>
            <p:grpSpPr>
              <a:xfrm>
                <a:off x="1710304" y="249746"/>
                <a:ext cx="460081" cy="409448"/>
                <a:chOff x="0" y="22860"/>
                <a:chExt cx="460080" cy="409447"/>
              </a:xfrm>
            </p:grpSpPr>
            <p:sp>
              <p:nvSpPr>
                <p:cNvPr id="73" name="Shape 73"/>
                <p:cNvSpPr/>
                <p:nvPr/>
              </p:nvSpPr>
              <p:spPr>
                <a:xfrm>
                  <a:off x="0" y="66555"/>
                  <a:ext cx="460081" cy="322058"/>
                </a:xfrm>
                <a:prstGeom prst="roundRect">
                  <a:avLst>
                    <a:gd name="adj" fmla="val 14063"/>
                  </a:avLst>
                </a:prstGeom>
                <a:gradFill flip="none" rotWithShape="1">
                  <a:gsLst>
                    <a:gs pos="0">
                      <a:srgbClr val="FFFFFF"/>
                    </a:gs>
                    <a:gs pos="100000">
                      <a:srgbClr val="99C9C7"/>
                    </a:gs>
                  </a:gsLst>
                  <a:lin ang="5400000" scaled="0"/>
                </a:gradFill>
                <a:ln w="12700" cap="flat">
                  <a:solidFill>
                    <a:srgbClr val="186072"/>
                  </a:solidFill>
                  <a:prstDash val="solid"/>
                  <a:bevel/>
                </a:ln>
                <a:effectLst>
                  <a:outerShdw blurRad="50800" dist="25400" dir="5400000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wrap="square" lIns="65023" tIns="65023" rIns="65023" bIns="65023" numCol="1" anchor="ctr">
                  <a:noAutofit/>
                </a:bodyPr>
                <a:lstStyle/>
                <a:p>
                  <a:pPr lvl="0" defTabSz="1300480">
                    <a:defRPr sz="900">
                      <a:solidFill>
                        <a:srgbClr val="186072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  <p:sp>
              <p:nvSpPr>
                <p:cNvPr id="74" name="Shape 74"/>
                <p:cNvSpPr/>
                <p:nvPr/>
              </p:nvSpPr>
              <p:spPr>
                <a:xfrm>
                  <a:off x="18861" y="22860"/>
                  <a:ext cx="422359" cy="40944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65023" tIns="65023" rIns="65023" bIns="65023" numCol="1" anchor="ctr">
                  <a:spAutoFit/>
                </a:bodyPr>
                <a:lstStyle>
                  <a:lvl1pPr defTabSz="1300480">
                    <a:defRPr sz="900">
                      <a:solidFill>
                        <a:srgbClr val="186072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lvl1pPr>
                </a:lstStyle>
                <a:p>
                  <a:pPr lvl="0">
                    <a:defRPr sz="1800">
                      <a:solidFill>
                        <a:srgbClr val="000000"/>
                      </a:solidFill>
                    </a:defRPr>
                  </a:pPr>
                  <a:r>
                    <a:rPr sz="900">
                      <a:solidFill>
                        <a:srgbClr val="186072"/>
                      </a:solidFill>
                    </a:rPr>
                    <a:t>Collect</a:t>
                  </a:r>
                </a:p>
              </p:txBody>
            </p:sp>
          </p:grpSp>
          <p:sp>
            <p:nvSpPr>
              <p:cNvPr id="76" name="Shape 76"/>
              <p:cNvSpPr/>
              <p:nvPr/>
            </p:nvSpPr>
            <p:spPr>
              <a:xfrm>
                <a:off x="2103543" y="669014"/>
                <a:ext cx="105197" cy="27143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9867" y="6755"/>
                      <a:pt x="17143" y="14033"/>
                      <a:pt x="21600" y="21600"/>
                    </a:cubicBezTo>
                  </a:path>
                </a:pathLst>
              </a:custGeom>
              <a:noFill/>
              <a:ln w="3175" cap="flat">
                <a:solidFill>
                  <a:srgbClr val="1F497D"/>
                </a:solidFill>
                <a:prstDash val="solid"/>
                <a:bevel/>
                <a:tailEnd type="triangle" w="med" len="med"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lvl="0" algn="l" defTabSz="457200">
                  <a:defRPr sz="2400"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grpSp>
            <p:nvGrpSpPr>
              <p:cNvPr id="79" name="Group 79"/>
              <p:cNvGrpSpPr/>
              <p:nvPr/>
            </p:nvGrpSpPr>
            <p:grpSpPr>
              <a:xfrm>
                <a:off x="2003746" y="958177"/>
                <a:ext cx="460081" cy="409449"/>
                <a:chOff x="0" y="22860"/>
                <a:chExt cx="460080" cy="409447"/>
              </a:xfrm>
            </p:grpSpPr>
            <p:sp>
              <p:nvSpPr>
                <p:cNvPr id="77" name="Shape 77"/>
                <p:cNvSpPr/>
                <p:nvPr/>
              </p:nvSpPr>
              <p:spPr>
                <a:xfrm>
                  <a:off x="0" y="66555"/>
                  <a:ext cx="460081" cy="322058"/>
                </a:xfrm>
                <a:prstGeom prst="roundRect">
                  <a:avLst>
                    <a:gd name="adj" fmla="val 14063"/>
                  </a:avLst>
                </a:prstGeom>
                <a:gradFill flip="none" rotWithShape="1">
                  <a:gsLst>
                    <a:gs pos="0">
                      <a:srgbClr val="FFFFFF"/>
                    </a:gs>
                    <a:gs pos="100000">
                      <a:srgbClr val="99C9C7"/>
                    </a:gs>
                  </a:gsLst>
                  <a:lin ang="5400000" scaled="0"/>
                </a:gradFill>
                <a:ln w="12700" cap="flat">
                  <a:solidFill>
                    <a:srgbClr val="186072"/>
                  </a:solidFill>
                  <a:prstDash val="solid"/>
                  <a:bevel/>
                </a:ln>
                <a:effectLst>
                  <a:outerShdw blurRad="50800" dist="25400" dir="5400000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wrap="square" lIns="65023" tIns="65023" rIns="65023" bIns="65023" numCol="1" anchor="ctr">
                  <a:noAutofit/>
                </a:bodyPr>
                <a:lstStyle/>
                <a:p>
                  <a:pPr lvl="0" defTabSz="1300480">
                    <a:defRPr sz="1200"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  <p:sp>
              <p:nvSpPr>
                <p:cNvPr id="78" name="Shape 78"/>
                <p:cNvSpPr/>
                <p:nvPr/>
              </p:nvSpPr>
              <p:spPr>
                <a:xfrm>
                  <a:off x="18861" y="22860"/>
                  <a:ext cx="422359" cy="40944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65023" tIns="65023" rIns="65023" bIns="65023" numCol="1" anchor="ctr">
                  <a:spAutoFit/>
                </a:bodyPr>
                <a:lstStyle>
                  <a:lvl1pPr defTabSz="1300480">
                    <a:defRPr sz="900">
                      <a:solidFill>
                        <a:srgbClr val="186072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lvl1pPr>
                </a:lstStyle>
                <a:p>
                  <a:pPr lvl="0">
                    <a:defRPr sz="1800">
                      <a:solidFill>
                        <a:srgbClr val="000000"/>
                      </a:solidFill>
                    </a:defRPr>
                  </a:pPr>
                  <a:r>
                    <a:rPr sz="900">
                      <a:solidFill>
                        <a:srgbClr val="186072"/>
                      </a:solidFill>
                    </a:rPr>
                    <a:t>Assure</a:t>
                  </a:r>
                </a:p>
              </p:txBody>
            </p:sp>
          </p:grpSp>
          <p:sp>
            <p:nvSpPr>
              <p:cNvPr id="80" name="Shape 80"/>
              <p:cNvSpPr/>
              <p:nvPr/>
            </p:nvSpPr>
            <p:spPr>
              <a:xfrm>
                <a:off x="2103543" y="1385354"/>
                <a:ext cx="105197" cy="27143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cubicBezTo>
                      <a:pt x="17143" y="7567"/>
                      <a:pt x="9867" y="14845"/>
                      <a:pt x="0" y="21600"/>
                    </a:cubicBezTo>
                  </a:path>
                </a:pathLst>
              </a:custGeom>
              <a:noFill/>
              <a:ln w="3175" cap="flat">
                <a:solidFill>
                  <a:srgbClr val="1F497D"/>
                </a:solidFill>
                <a:prstDash val="solid"/>
                <a:bevel/>
                <a:tailEnd type="triangle" w="med" len="med"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lvl="0" algn="l" defTabSz="457200">
                  <a:defRPr sz="2400"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grpSp>
            <p:nvGrpSpPr>
              <p:cNvPr id="83" name="Group 83"/>
              <p:cNvGrpSpPr/>
              <p:nvPr/>
            </p:nvGrpSpPr>
            <p:grpSpPr>
              <a:xfrm>
                <a:off x="1710304" y="1666608"/>
                <a:ext cx="460081" cy="409449"/>
                <a:chOff x="0" y="22860"/>
                <a:chExt cx="460080" cy="409447"/>
              </a:xfrm>
            </p:grpSpPr>
            <p:sp>
              <p:nvSpPr>
                <p:cNvPr id="81" name="Shape 81"/>
                <p:cNvSpPr/>
                <p:nvPr/>
              </p:nvSpPr>
              <p:spPr>
                <a:xfrm>
                  <a:off x="0" y="66555"/>
                  <a:ext cx="460081" cy="322058"/>
                </a:xfrm>
                <a:prstGeom prst="roundRect">
                  <a:avLst>
                    <a:gd name="adj" fmla="val 14063"/>
                  </a:avLst>
                </a:prstGeom>
                <a:gradFill flip="none" rotWithShape="1">
                  <a:gsLst>
                    <a:gs pos="0">
                      <a:srgbClr val="FFFFFF"/>
                    </a:gs>
                    <a:gs pos="100000">
                      <a:srgbClr val="99C9C7"/>
                    </a:gs>
                  </a:gsLst>
                  <a:lin ang="5400000" scaled="0"/>
                </a:gradFill>
                <a:ln w="12700" cap="flat">
                  <a:solidFill>
                    <a:srgbClr val="186072"/>
                  </a:solidFill>
                  <a:prstDash val="solid"/>
                  <a:bevel/>
                </a:ln>
                <a:effectLst>
                  <a:outerShdw blurRad="50800" dist="25400" dir="5400000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wrap="square" lIns="65023" tIns="65023" rIns="65023" bIns="65023" numCol="1" anchor="ctr">
                  <a:noAutofit/>
                </a:bodyPr>
                <a:lstStyle/>
                <a:p>
                  <a:pPr lvl="0" defTabSz="1300480">
                    <a:defRPr sz="900" b="1">
                      <a:solidFill>
                        <a:srgbClr val="186072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  <p:sp>
              <p:nvSpPr>
                <p:cNvPr id="82" name="Shape 82"/>
                <p:cNvSpPr/>
                <p:nvPr/>
              </p:nvSpPr>
              <p:spPr>
                <a:xfrm>
                  <a:off x="18861" y="22860"/>
                  <a:ext cx="422359" cy="40944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65023" tIns="65023" rIns="65023" bIns="65023" numCol="1" anchor="ctr">
                  <a:spAutoFit/>
                </a:bodyPr>
                <a:lstStyle>
                  <a:lvl1pPr defTabSz="1300480">
                    <a:defRPr sz="900">
                      <a:solidFill>
                        <a:srgbClr val="186072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lvl1pPr>
                </a:lstStyle>
                <a:p>
                  <a:pPr lvl="0">
                    <a:defRPr sz="1800">
                      <a:solidFill>
                        <a:srgbClr val="000000"/>
                      </a:solidFill>
                    </a:defRPr>
                  </a:pPr>
                  <a:r>
                    <a:rPr sz="900">
                      <a:solidFill>
                        <a:srgbClr val="186072"/>
                      </a:solidFill>
                    </a:rPr>
                    <a:t>Describe</a:t>
                  </a:r>
                </a:p>
              </p:txBody>
            </p:sp>
          </p:grpSp>
          <p:sp>
            <p:nvSpPr>
              <p:cNvPr id="84" name="Shape 84"/>
              <p:cNvSpPr/>
              <p:nvPr/>
            </p:nvSpPr>
            <p:spPr>
              <a:xfrm>
                <a:off x="1503810" y="2052991"/>
                <a:ext cx="187760" cy="7412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cubicBezTo>
                      <a:pt x="14706" y="9029"/>
                      <a:pt x="7470" y="16274"/>
                      <a:pt x="0" y="21600"/>
                    </a:cubicBezTo>
                  </a:path>
                </a:pathLst>
              </a:custGeom>
              <a:noFill/>
              <a:ln w="3175" cap="flat">
                <a:solidFill>
                  <a:srgbClr val="1F497D"/>
                </a:solidFill>
                <a:prstDash val="solid"/>
                <a:bevel/>
                <a:tailEnd type="triangle" w="med" len="med"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lvl="0" algn="l" defTabSz="457200">
                  <a:defRPr sz="2400"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grpSp>
            <p:nvGrpSpPr>
              <p:cNvPr id="87" name="Group 87"/>
              <p:cNvGrpSpPr/>
              <p:nvPr/>
            </p:nvGrpSpPr>
            <p:grpSpPr>
              <a:xfrm>
                <a:off x="1001873" y="1960050"/>
                <a:ext cx="460081" cy="409449"/>
                <a:chOff x="0" y="22860"/>
                <a:chExt cx="460080" cy="409447"/>
              </a:xfrm>
            </p:grpSpPr>
            <p:sp>
              <p:nvSpPr>
                <p:cNvPr id="85" name="Shape 85"/>
                <p:cNvSpPr/>
                <p:nvPr/>
              </p:nvSpPr>
              <p:spPr>
                <a:xfrm>
                  <a:off x="0" y="66555"/>
                  <a:ext cx="460081" cy="322058"/>
                </a:xfrm>
                <a:prstGeom prst="roundRect">
                  <a:avLst>
                    <a:gd name="adj" fmla="val 14063"/>
                  </a:avLst>
                </a:prstGeom>
                <a:gradFill flip="none" rotWithShape="1">
                  <a:gsLst>
                    <a:gs pos="0">
                      <a:srgbClr val="FFFFFF"/>
                    </a:gs>
                    <a:gs pos="100000">
                      <a:srgbClr val="99C9C7"/>
                    </a:gs>
                  </a:gsLst>
                  <a:lin ang="5400000" scaled="0"/>
                </a:gradFill>
                <a:ln w="12700" cap="flat">
                  <a:solidFill>
                    <a:srgbClr val="186072"/>
                  </a:solidFill>
                  <a:prstDash val="solid"/>
                  <a:bevel/>
                </a:ln>
                <a:effectLst>
                  <a:outerShdw blurRad="50800" dist="25400" dir="5400000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wrap="square" lIns="65023" tIns="65023" rIns="65023" bIns="65023" numCol="1" anchor="ctr">
                  <a:noAutofit/>
                </a:bodyPr>
                <a:lstStyle/>
                <a:p>
                  <a:pPr lvl="0" defTabSz="1300480">
                    <a:defRPr sz="900">
                      <a:solidFill>
                        <a:srgbClr val="186072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  <p:sp>
              <p:nvSpPr>
                <p:cNvPr id="86" name="Shape 86"/>
                <p:cNvSpPr/>
                <p:nvPr/>
              </p:nvSpPr>
              <p:spPr>
                <a:xfrm>
                  <a:off x="18861" y="22860"/>
                  <a:ext cx="422359" cy="40944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65023" tIns="65023" rIns="65023" bIns="65023" numCol="1" anchor="ctr">
                  <a:spAutoFit/>
                </a:bodyPr>
                <a:lstStyle>
                  <a:lvl1pPr defTabSz="1300480">
                    <a:defRPr sz="900">
                      <a:solidFill>
                        <a:srgbClr val="186072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lvl1pPr>
                </a:lstStyle>
                <a:p>
                  <a:pPr lvl="0">
                    <a:defRPr sz="1800">
                      <a:solidFill>
                        <a:srgbClr val="000000"/>
                      </a:solidFill>
                    </a:defRPr>
                  </a:pPr>
                  <a:r>
                    <a:rPr sz="900">
                      <a:solidFill>
                        <a:srgbClr val="186072"/>
                      </a:solidFill>
                    </a:rPr>
                    <a:t>Preserve</a:t>
                  </a:r>
                </a:p>
              </p:txBody>
            </p:sp>
          </p:grpSp>
          <p:sp>
            <p:nvSpPr>
              <p:cNvPr id="88" name="Shape 88"/>
              <p:cNvSpPr/>
              <p:nvPr/>
            </p:nvSpPr>
            <p:spPr>
              <a:xfrm>
                <a:off x="772257" y="2052991"/>
                <a:ext cx="187760" cy="7412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cubicBezTo>
                      <a:pt x="14130" y="16274"/>
                      <a:pt x="6894" y="9029"/>
                      <a:pt x="0" y="0"/>
                    </a:cubicBezTo>
                  </a:path>
                </a:pathLst>
              </a:custGeom>
              <a:noFill/>
              <a:ln w="3175" cap="flat">
                <a:solidFill>
                  <a:srgbClr val="1F497D"/>
                </a:solidFill>
                <a:prstDash val="solid"/>
                <a:bevel/>
                <a:tailEnd type="triangle" w="med" len="med"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lvl="0" algn="l" defTabSz="457200">
                  <a:defRPr sz="2400"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grpSp>
            <p:nvGrpSpPr>
              <p:cNvPr id="91" name="Group 91"/>
              <p:cNvGrpSpPr/>
              <p:nvPr/>
            </p:nvGrpSpPr>
            <p:grpSpPr>
              <a:xfrm>
                <a:off x="293441" y="1666608"/>
                <a:ext cx="460082" cy="409449"/>
                <a:chOff x="0" y="22860"/>
                <a:chExt cx="460080" cy="409447"/>
              </a:xfrm>
            </p:grpSpPr>
            <p:sp>
              <p:nvSpPr>
                <p:cNvPr id="89" name="Shape 89"/>
                <p:cNvSpPr/>
                <p:nvPr/>
              </p:nvSpPr>
              <p:spPr>
                <a:xfrm>
                  <a:off x="0" y="66555"/>
                  <a:ext cx="460081" cy="322058"/>
                </a:xfrm>
                <a:prstGeom prst="roundRect">
                  <a:avLst>
                    <a:gd name="adj" fmla="val 14063"/>
                  </a:avLst>
                </a:prstGeom>
                <a:gradFill flip="none" rotWithShape="1">
                  <a:gsLst>
                    <a:gs pos="0">
                      <a:srgbClr val="FFFFFF"/>
                    </a:gs>
                    <a:gs pos="100000">
                      <a:srgbClr val="99C9C7"/>
                    </a:gs>
                  </a:gsLst>
                  <a:lin ang="5400000" scaled="0"/>
                </a:gradFill>
                <a:ln w="12700" cap="flat">
                  <a:solidFill>
                    <a:srgbClr val="457184"/>
                  </a:solidFill>
                  <a:prstDash val="solid"/>
                  <a:bevel/>
                </a:ln>
                <a:effectLst>
                  <a:outerShdw blurRad="50800" dist="25400" dir="5400000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wrap="square" lIns="65023" tIns="65023" rIns="65023" bIns="65023" numCol="1" anchor="ctr">
                  <a:noAutofit/>
                </a:bodyPr>
                <a:lstStyle/>
                <a:p>
                  <a:pPr lvl="0" defTabSz="1300480">
                    <a:defRPr sz="1200"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  <p:sp>
              <p:nvSpPr>
                <p:cNvPr id="90" name="Shape 90"/>
                <p:cNvSpPr/>
                <p:nvPr/>
              </p:nvSpPr>
              <p:spPr>
                <a:xfrm>
                  <a:off x="18861" y="22860"/>
                  <a:ext cx="422359" cy="40944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65023" tIns="65023" rIns="65023" bIns="65023" numCol="1" anchor="ctr">
                  <a:spAutoFit/>
                </a:bodyPr>
                <a:lstStyle>
                  <a:lvl1pPr defTabSz="1300480">
                    <a:defRPr sz="900">
                      <a:solidFill>
                        <a:srgbClr val="186072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lvl1pPr>
                </a:lstStyle>
                <a:p>
                  <a:pPr lvl="0">
                    <a:defRPr sz="1800">
                      <a:solidFill>
                        <a:srgbClr val="000000"/>
                      </a:solidFill>
                    </a:defRPr>
                  </a:pPr>
                  <a:r>
                    <a:rPr sz="900">
                      <a:solidFill>
                        <a:srgbClr val="186072"/>
                      </a:solidFill>
                    </a:rPr>
                    <a:t>Discover</a:t>
                  </a:r>
                </a:p>
              </p:txBody>
            </p:sp>
          </p:grpSp>
          <p:sp>
            <p:nvSpPr>
              <p:cNvPr id="92" name="Shape 92"/>
              <p:cNvSpPr/>
              <p:nvPr/>
            </p:nvSpPr>
            <p:spPr>
              <a:xfrm>
                <a:off x="255086" y="1385354"/>
                <a:ext cx="105198" cy="27143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cubicBezTo>
                      <a:pt x="11733" y="14845"/>
                      <a:pt x="4457" y="7567"/>
                      <a:pt x="0" y="0"/>
                    </a:cubicBezTo>
                  </a:path>
                </a:pathLst>
              </a:custGeom>
              <a:noFill/>
              <a:ln w="3175" cap="flat">
                <a:solidFill>
                  <a:srgbClr val="1F497D"/>
                </a:solidFill>
                <a:prstDash val="solid"/>
                <a:bevel/>
                <a:tailEnd type="triangle" w="med" len="med"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lvl="0" algn="l" defTabSz="457200">
                  <a:defRPr sz="2400"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grpSp>
            <p:nvGrpSpPr>
              <p:cNvPr id="95" name="Group 95"/>
              <p:cNvGrpSpPr/>
              <p:nvPr/>
            </p:nvGrpSpPr>
            <p:grpSpPr>
              <a:xfrm>
                <a:off x="0" y="958177"/>
                <a:ext cx="460081" cy="409449"/>
                <a:chOff x="0" y="22860"/>
                <a:chExt cx="460080" cy="409447"/>
              </a:xfrm>
            </p:grpSpPr>
            <p:sp>
              <p:nvSpPr>
                <p:cNvPr id="93" name="Shape 93"/>
                <p:cNvSpPr/>
                <p:nvPr/>
              </p:nvSpPr>
              <p:spPr>
                <a:xfrm>
                  <a:off x="0" y="66555"/>
                  <a:ext cx="460081" cy="322058"/>
                </a:xfrm>
                <a:prstGeom prst="roundRect">
                  <a:avLst>
                    <a:gd name="adj" fmla="val 14063"/>
                  </a:avLst>
                </a:prstGeom>
                <a:gradFill flip="none" rotWithShape="1">
                  <a:gsLst>
                    <a:gs pos="0">
                      <a:srgbClr val="FFFFFF"/>
                    </a:gs>
                    <a:gs pos="100000">
                      <a:srgbClr val="99C9C7"/>
                    </a:gs>
                  </a:gsLst>
                  <a:lin ang="5400000" scaled="0"/>
                </a:gradFill>
                <a:ln w="12700" cap="flat">
                  <a:solidFill>
                    <a:srgbClr val="457184"/>
                  </a:solidFill>
                  <a:prstDash val="solid"/>
                  <a:bevel/>
                </a:ln>
                <a:effectLst>
                  <a:outerShdw blurRad="50800" dist="25400" dir="5400000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wrap="square" lIns="65023" tIns="65023" rIns="65023" bIns="65023" numCol="1" anchor="ctr">
                  <a:noAutofit/>
                </a:bodyPr>
                <a:lstStyle/>
                <a:p>
                  <a:pPr lvl="0" defTabSz="1300480">
                    <a:defRPr sz="1200"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  <p:sp>
              <p:nvSpPr>
                <p:cNvPr id="94" name="Shape 94"/>
                <p:cNvSpPr/>
                <p:nvPr/>
              </p:nvSpPr>
              <p:spPr>
                <a:xfrm>
                  <a:off x="18861" y="22860"/>
                  <a:ext cx="422359" cy="40944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65023" tIns="65023" rIns="65023" bIns="65023" numCol="1" anchor="ctr">
                  <a:spAutoFit/>
                </a:bodyPr>
                <a:lstStyle>
                  <a:lvl1pPr defTabSz="1300480">
                    <a:defRPr sz="900">
                      <a:solidFill>
                        <a:srgbClr val="186072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lvl1pPr>
                </a:lstStyle>
                <a:p>
                  <a:pPr lvl="0">
                    <a:defRPr sz="1800">
                      <a:solidFill>
                        <a:srgbClr val="000000"/>
                      </a:solidFill>
                    </a:defRPr>
                  </a:pPr>
                  <a:r>
                    <a:rPr sz="900">
                      <a:solidFill>
                        <a:srgbClr val="186072"/>
                      </a:solidFill>
                    </a:rPr>
                    <a:t>Integrate</a:t>
                  </a:r>
                </a:p>
              </p:txBody>
            </p:sp>
          </p:grpSp>
          <p:sp>
            <p:nvSpPr>
              <p:cNvPr id="96" name="Shape 96"/>
              <p:cNvSpPr/>
              <p:nvPr/>
            </p:nvSpPr>
            <p:spPr>
              <a:xfrm>
                <a:off x="255086" y="669014"/>
                <a:ext cx="105198" cy="27143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cubicBezTo>
                      <a:pt x="4457" y="14033"/>
                      <a:pt x="11733" y="6755"/>
                      <a:pt x="21600" y="0"/>
                    </a:cubicBezTo>
                  </a:path>
                </a:pathLst>
              </a:custGeom>
              <a:noFill/>
              <a:ln w="3175" cap="flat">
                <a:solidFill>
                  <a:srgbClr val="1F497D"/>
                </a:solidFill>
                <a:prstDash val="solid"/>
                <a:bevel/>
                <a:tailEnd type="triangle" w="med" len="med"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lvl="0" algn="l" defTabSz="457200">
                  <a:defRPr sz="2400"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grpSp>
            <p:nvGrpSpPr>
              <p:cNvPr id="99" name="Group 99"/>
              <p:cNvGrpSpPr/>
              <p:nvPr/>
            </p:nvGrpSpPr>
            <p:grpSpPr>
              <a:xfrm>
                <a:off x="293441" y="249746"/>
                <a:ext cx="460082" cy="409449"/>
                <a:chOff x="0" y="22860"/>
                <a:chExt cx="460080" cy="409447"/>
              </a:xfrm>
            </p:grpSpPr>
            <p:sp>
              <p:nvSpPr>
                <p:cNvPr id="97" name="Shape 97"/>
                <p:cNvSpPr/>
                <p:nvPr/>
              </p:nvSpPr>
              <p:spPr>
                <a:xfrm>
                  <a:off x="0" y="66555"/>
                  <a:ext cx="460081" cy="322058"/>
                </a:xfrm>
                <a:prstGeom prst="roundRect">
                  <a:avLst>
                    <a:gd name="adj" fmla="val 14063"/>
                  </a:avLst>
                </a:prstGeom>
                <a:gradFill flip="none" rotWithShape="1">
                  <a:gsLst>
                    <a:gs pos="0">
                      <a:srgbClr val="FFFFFF"/>
                    </a:gs>
                    <a:gs pos="100000">
                      <a:srgbClr val="99C9C7"/>
                    </a:gs>
                  </a:gsLst>
                  <a:lin ang="5159999" scaled="0"/>
                </a:gradFill>
                <a:ln w="12700" cap="flat">
                  <a:solidFill>
                    <a:srgbClr val="457184"/>
                  </a:solidFill>
                  <a:prstDash val="solid"/>
                  <a:bevel/>
                </a:ln>
                <a:effectLst>
                  <a:outerShdw blurRad="50800" dist="25400" dir="5400000" rotWithShape="0">
                    <a:srgbClr val="000000">
                      <a:alpha val="38000"/>
                    </a:srgbClr>
                  </a:outerShdw>
                </a:effectLst>
              </p:spPr>
              <p:txBody>
                <a:bodyPr wrap="square" lIns="65023" tIns="65023" rIns="65023" bIns="65023" numCol="1" anchor="ctr">
                  <a:noAutofit/>
                </a:bodyPr>
                <a:lstStyle/>
                <a:p>
                  <a:pPr lvl="0" defTabSz="1300480">
                    <a:defRPr sz="1200"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  <p:sp>
              <p:nvSpPr>
                <p:cNvPr id="98" name="Shape 98"/>
                <p:cNvSpPr/>
                <p:nvPr/>
              </p:nvSpPr>
              <p:spPr>
                <a:xfrm>
                  <a:off x="18861" y="22860"/>
                  <a:ext cx="422359" cy="40944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65023" tIns="65023" rIns="65023" bIns="65023" numCol="1" anchor="ctr">
                  <a:spAutoFit/>
                </a:bodyPr>
                <a:lstStyle>
                  <a:lvl1pPr defTabSz="1300480">
                    <a:defRPr sz="900">
                      <a:solidFill>
                        <a:srgbClr val="186072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lvl1pPr>
                </a:lstStyle>
                <a:p>
                  <a:pPr lvl="0">
                    <a:defRPr sz="1800">
                      <a:solidFill>
                        <a:srgbClr val="000000"/>
                      </a:solidFill>
                    </a:defRPr>
                  </a:pPr>
                  <a:r>
                    <a:rPr sz="900">
                      <a:solidFill>
                        <a:srgbClr val="186072"/>
                      </a:solidFill>
                    </a:rPr>
                    <a:t>Analyze</a:t>
                  </a:r>
                </a:p>
              </p:txBody>
            </p:sp>
          </p:grpSp>
          <p:sp>
            <p:nvSpPr>
              <p:cNvPr id="100" name="Shape 100"/>
              <p:cNvSpPr/>
              <p:nvPr/>
            </p:nvSpPr>
            <p:spPr>
              <a:xfrm>
                <a:off x="772257" y="198691"/>
                <a:ext cx="187760" cy="7412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cubicBezTo>
                      <a:pt x="6894" y="12571"/>
                      <a:pt x="14130" y="5326"/>
                      <a:pt x="21600" y="0"/>
                    </a:cubicBezTo>
                  </a:path>
                </a:pathLst>
              </a:custGeom>
              <a:noFill/>
              <a:ln w="3175" cap="flat">
                <a:solidFill>
                  <a:srgbClr val="1F497D"/>
                </a:solidFill>
                <a:prstDash val="solid"/>
                <a:bevel/>
                <a:tailEnd type="triangle" w="med" len="med"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lvl="0" algn="l" defTabSz="457200">
                  <a:defRPr sz="2400"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</p:grpSp>
        <p:pic>
          <p:nvPicPr>
            <p:cNvPr id="102" name="image29.png" descr="ONEShareLogoTRANS.tif"/>
            <p:cNvPicPr/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285009" y="2611013"/>
              <a:ext cx="1439790" cy="39014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3" name="image30.png" descr="DataUpLogo.tif"/>
            <p:cNvPicPr/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2140492" y="2187069"/>
              <a:ext cx="1579382" cy="39014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4" name="image31.png" descr="kepler_trans.png"/>
            <p:cNvPicPr/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2885831" y="1339180"/>
              <a:ext cx="834043" cy="39014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5" name="image32.png" descr="zotero_trans.png"/>
            <p:cNvPicPr/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122020" y="3034958"/>
              <a:ext cx="1671554" cy="39014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6" name="image33.png" descr="morpho.tif"/>
            <p:cNvPicPr/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3291458" y="491291"/>
              <a:ext cx="428416" cy="39014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7" name="image34.jpg" descr="vistrails.jpg"/>
            <p:cNvPicPr/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3321725" y="67346"/>
              <a:ext cx="398149" cy="39014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08" name="image35.png" descr="mendeley2.tif"/>
            <p:cNvPicPr/>
            <p:nvPr/>
          </p:nvPicPr>
          <p:blipFill>
            <a:blip r:embed="rId11">
              <a:extLst/>
            </a:blip>
            <a:stretch>
              <a:fillRect/>
            </a:stretch>
          </p:blipFill>
          <p:spPr>
            <a:xfrm>
              <a:off x="3227423" y="915235"/>
              <a:ext cx="492451" cy="39014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111" name="Group 111"/>
            <p:cNvGrpSpPr/>
            <p:nvPr/>
          </p:nvGrpSpPr>
          <p:grpSpPr>
            <a:xfrm>
              <a:off x="2679489" y="1763124"/>
              <a:ext cx="1040385" cy="390145"/>
              <a:chOff x="0" y="0"/>
              <a:chExt cx="1040384" cy="390144"/>
            </a:xfrm>
          </p:grpSpPr>
          <p:pic>
            <p:nvPicPr>
              <p:cNvPr id="109" name="image36.png" descr="rlogo_trans.png"/>
              <p:cNvPicPr/>
              <p:nvPr/>
            </p:nvPicPr>
            <p:blipFill>
              <a:blip r:embed="rId12">
                <a:extLst/>
              </a:blip>
              <a:stretch>
                <a:fillRect/>
              </a:stretch>
            </p:blipFill>
            <p:spPr>
              <a:xfrm>
                <a:off x="587844" y="0"/>
                <a:ext cx="452541" cy="33370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10" name="image37.png" descr="ONEShareLogoTRANS.tif"/>
              <p:cNvPicPr/>
              <p:nvPr/>
            </p:nvPicPr>
            <p:blipFill>
              <a:blip r:embed="rId13">
                <a:extLst/>
              </a:blip>
              <a:stretch>
                <a:fillRect/>
              </a:stretch>
            </p:blipFill>
            <p:spPr>
              <a:xfrm>
                <a:off x="-1" y="3747"/>
                <a:ext cx="595965" cy="38639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112" name="image38.png" descr="ONEMercuryLogo.tif"/>
            <p:cNvPicPr/>
            <p:nvPr/>
          </p:nvPicPr>
          <p:blipFill>
            <a:blip r:embed="rId14">
              <a:extLst/>
            </a:blip>
            <a:stretch>
              <a:fillRect/>
            </a:stretch>
          </p:blipFill>
          <p:spPr>
            <a:xfrm>
              <a:off x="1840416" y="2611013"/>
              <a:ext cx="1879458" cy="39014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13" name="image39.png" descr="DMP_Tool_noTagline.tif"/>
            <p:cNvPicPr/>
            <p:nvPr/>
          </p:nvPicPr>
          <p:blipFill>
            <a:blip r:embed="rId15">
              <a:extLst/>
            </a:blip>
            <a:stretch>
              <a:fillRect/>
            </a:stretch>
          </p:blipFill>
          <p:spPr>
            <a:xfrm>
              <a:off x="1813996" y="3034958"/>
              <a:ext cx="1905878" cy="39014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image40.png" descr="toolkit2.psd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056223" y="4904228"/>
            <a:ext cx="2901749" cy="2895670"/>
          </a:xfrm>
          <a:prstGeom prst="rect">
            <a:avLst/>
          </a:prstGeom>
          <a:ln w="12700">
            <a:miter lim="400000"/>
          </a:ln>
        </p:spPr>
      </p:pic>
      <p:pic>
        <p:nvPicPr>
          <p:cNvPr id="117" name="image41.png" descr="MN.ti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469364" y="3912807"/>
            <a:ext cx="2861057" cy="2861057"/>
          </a:xfrm>
          <a:prstGeom prst="rect">
            <a:avLst/>
          </a:prstGeom>
          <a:ln w="12700">
            <a:miter lim="400000"/>
          </a:ln>
        </p:spPr>
      </p:pic>
      <p:sp>
        <p:nvSpPr>
          <p:cNvPr id="118" name="Shape 11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5600">
                <a:solidFill>
                  <a:srgbClr val="1A7385"/>
                </a:solidFill>
                <a:uFill>
                  <a:solidFill>
                    <a:srgbClr val="1A7385"/>
                  </a:solidFill>
                </a:uFill>
              </a:rPr>
              <a:t>Working with our Community</a:t>
            </a:r>
          </a:p>
        </p:txBody>
      </p:sp>
      <p:sp>
        <p:nvSpPr>
          <p:cNvPr id="119" name="Shape 119"/>
          <p:cNvSpPr>
            <a:spLocks noGrp="1"/>
          </p:cNvSpPr>
          <p:nvPr>
            <p:ph type="sldNum" sz="quarter" idx="2"/>
          </p:nvPr>
        </p:nvSpPr>
        <p:spPr>
          <a:xfrm>
            <a:off x="12162671" y="9236286"/>
            <a:ext cx="191890" cy="3175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fld id="{86CB4B4D-7CA3-9044-876B-883B54F8677D}" type="slidenum">
              <a:rPr sz="1600">
                <a:solidFill>
                  <a:srgbClr val="9A9A9A"/>
                </a:solidFill>
                <a:uFill>
                  <a:solidFill>
                    <a:srgbClr val="9A9A9A"/>
                  </a:solidFill>
                </a:uFill>
              </a:rPr>
              <a:t>6</a:t>
            </a:fld>
            <a:endParaRPr sz="1600">
              <a:solidFill>
                <a:srgbClr val="9A9A9A"/>
              </a:solidFill>
              <a:uFill>
                <a:solidFill>
                  <a:srgbClr val="9A9A9A"/>
                </a:solidFill>
              </a:uFill>
            </a:endParaRPr>
          </a:p>
        </p:txBody>
      </p:sp>
      <p:sp>
        <p:nvSpPr>
          <p:cNvPr id="120" name="Shape 120"/>
          <p:cNvSpPr/>
          <p:nvPr/>
        </p:nvSpPr>
        <p:spPr>
          <a:xfrm>
            <a:off x="9982682" y="3039236"/>
            <a:ext cx="2310554" cy="11587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/>
          <a:p>
            <a:pPr lvl="0" algn="l" defTabSz="457200">
              <a:defRPr sz="1800"/>
            </a:pPr>
            <a:r>
              <a:rPr sz="2200" i="1">
                <a:solidFill>
                  <a:srgbClr val="177F8A"/>
                </a:solidFill>
                <a:latin typeface="Calibri"/>
                <a:ea typeface="Calibri"/>
                <a:cs typeface="Calibri"/>
                <a:sym typeface="Calibri"/>
              </a:rPr>
              <a:t>cyberinfrastructure</a:t>
            </a:r>
            <a:br>
              <a:rPr sz="2200" i="1">
                <a:solidFill>
                  <a:srgbClr val="177F8A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sz="2200" i="1">
                <a:solidFill>
                  <a:srgbClr val="177F8A"/>
                </a:solidFill>
                <a:latin typeface="Calibri"/>
                <a:ea typeface="Calibri"/>
                <a:cs typeface="Calibri"/>
                <a:sym typeface="Calibri"/>
              </a:rPr>
              <a:t>development</a:t>
            </a:r>
          </a:p>
        </p:txBody>
      </p:sp>
      <p:pic>
        <p:nvPicPr>
          <p:cNvPr id="121" name="image42.png" descr="CN.tif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561315" y="3262691"/>
            <a:ext cx="2861057" cy="2861057"/>
          </a:xfrm>
          <a:prstGeom prst="rect">
            <a:avLst/>
          </a:prstGeom>
          <a:ln w="12700">
            <a:miter lim="400000"/>
          </a:ln>
        </p:spPr>
      </p:pic>
      <p:sp>
        <p:nvSpPr>
          <p:cNvPr id="122" name="Shape 122"/>
          <p:cNvSpPr/>
          <p:nvPr/>
        </p:nvSpPr>
        <p:spPr>
          <a:xfrm rot="16200000" flipH="1">
            <a:off x="6504679" y="3790441"/>
            <a:ext cx="748106" cy="12837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10800" y="0"/>
                  <a:pt x="21600" y="10800"/>
                  <a:pt x="21600" y="21600"/>
                </a:cubicBezTo>
              </a:path>
            </a:pathLst>
          </a:custGeom>
          <a:ln w="25400">
            <a:solidFill>
              <a:srgbClr val="457184"/>
            </a:solidFill>
          </a:ln>
        </p:spPr>
        <p:txBody>
          <a:bodyPr lIns="65023" tIns="65023" rIns="65023" bIns="65023" anchor="ctr"/>
          <a:lstStyle/>
          <a:p>
            <a:pPr lvl="0" algn="l" defTabSz="457200">
              <a:defRPr sz="24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23" name="Shape 123"/>
          <p:cNvSpPr/>
          <p:nvPr/>
        </p:nvSpPr>
        <p:spPr>
          <a:xfrm>
            <a:off x="4495590" y="3912807"/>
            <a:ext cx="3025035" cy="16589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5400" y="0"/>
                  <a:pt x="10800" y="5400"/>
                  <a:pt x="10800" y="10800"/>
                </a:cubicBezTo>
                <a:cubicBezTo>
                  <a:pt x="10800" y="16200"/>
                  <a:pt x="16200" y="21600"/>
                  <a:pt x="21600" y="21600"/>
                </a:cubicBezTo>
              </a:path>
            </a:pathLst>
          </a:custGeom>
          <a:ln w="25400">
            <a:solidFill>
              <a:srgbClr val="457184"/>
            </a:solidFill>
          </a:ln>
        </p:spPr>
        <p:txBody>
          <a:bodyPr lIns="65023" tIns="65023" rIns="65023" bIns="65023" anchor="ctr"/>
          <a:lstStyle/>
          <a:p>
            <a:pPr lvl="0" algn="l" defTabSz="457200">
              <a:defRPr sz="24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24" name="Shape 124"/>
          <p:cNvSpPr/>
          <p:nvPr/>
        </p:nvSpPr>
        <p:spPr>
          <a:xfrm rot="10800000" flipH="1">
            <a:off x="6434630" y="6622414"/>
            <a:ext cx="1498402" cy="149707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5400" y="0"/>
                  <a:pt x="10800" y="5400"/>
                  <a:pt x="10800" y="10800"/>
                </a:cubicBezTo>
                <a:cubicBezTo>
                  <a:pt x="10800" y="16200"/>
                  <a:pt x="16200" y="21600"/>
                  <a:pt x="21600" y="21600"/>
                </a:cubicBezTo>
              </a:path>
            </a:pathLst>
          </a:custGeom>
          <a:ln w="25400">
            <a:solidFill>
              <a:srgbClr val="457184"/>
            </a:solidFill>
          </a:ln>
        </p:spPr>
        <p:txBody>
          <a:bodyPr lIns="65023" tIns="65023" rIns="65023" bIns="65023" anchor="ctr"/>
          <a:lstStyle/>
          <a:p>
            <a:pPr lvl="0" algn="l" defTabSz="457200">
              <a:defRPr sz="24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25" name="Shape 125"/>
          <p:cNvSpPr/>
          <p:nvPr/>
        </p:nvSpPr>
        <p:spPr>
          <a:xfrm>
            <a:off x="6891380" y="1731746"/>
            <a:ext cx="3103878" cy="11587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>
            <a:spAutoFit/>
          </a:bodyPr>
          <a:lstStyle>
            <a:lvl1pPr algn="l" defTabSz="457200">
              <a:defRPr sz="2200" i="1">
                <a:solidFill>
                  <a:srgbClr val="177F8A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 i="0">
                <a:solidFill>
                  <a:srgbClr val="000000"/>
                </a:solidFill>
              </a:defRPr>
            </a:pPr>
            <a:r>
              <a:rPr sz="2200" i="1">
                <a:solidFill>
                  <a:srgbClr val="177F8A"/>
                </a:solidFill>
              </a:rPr>
              <a:t>persona and scenario development </a:t>
            </a:r>
          </a:p>
        </p:txBody>
      </p:sp>
      <p:sp>
        <p:nvSpPr>
          <p:cNvPr id="126" name="Shape 126"/>
          <p:cNvSpPr/>
          <p:nvPr/>
        </p:nvSpPr>
        <p:spPr>
          <a:xfrm>
            <a:off x="593241" y="1718219"/>
            <a:ext cx="4624709" cy="8158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>
            <a:spAutoFit/>
          </a:bodyPr>
          <a:lstStyle>
            <a:lvl1pPr algn="l" defTabSz="457200">
              <a:defRPr sz="2200" i="1">
                <a:solidFill>
                  <a:srgbClr val="177F8A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 i="0">
                <a:solidFill>
                  <a:srgbClr val="000000"/>
                </a:solidFill>
              </a:defRPr>
            </a:pPr>
            <a:r>
              <a:rPr sz="2200" i="1">
                <a:solidFill>
                  <a:srgbClr val="177F8A"/>
                </a:solidFill>
              </a:rPr>
              <a:t>stakeholder surveys</a:t>
            </a:r>
          </a:p>
        </p:txBody>
      </p:sp>
      <p:sp>
        <p:nvSpPr>
          <p:cNvPr id="127" name="Shape 127"/>
          <p:cNvSpPr/>
          <p:nvPr/>
        </p:nvSpPr>
        <p:spPr>
          <a:xfrm>
            <a:off x="2625750" y="7799897"/>
            <a:ext cx="4265631" cy="4729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>
            <a:spAutoFit/>
          </a:bodyPr>
          <a:lstStyle>
            <a:lvl1pPr algn="l" defTabSz="457200">
              <a:defRPr sz="2200" i="1">
                <a:solidFill>
                  <a:srgbClr val="177F8A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 i="0">
                <a:solidFill>
                  <a:srgbClr val="000000"/>
                </a:solidFill>
              </a:defRPr>
            </a:pPr>
            <a:r>
              <a:rPr sz="2200" i="1">
                <a:solidFill>
                  <a:srgbClr val="177F8A"/>
                </a:solidFill>
              </a:rPr>
              <a:t>external assessments / surveys</a:t>
            </a:r>
          </a:p>
        </p:txBody>
      </p:sp>
      <p:sp>
        <p:nvSpPr>
          <p:cNvPr id="128" name="Shape 128"/>
          <p:cNvSpPr/>
          <p:nvPr/>
        </p:nvSpPr>
        <p:spPr>
          <a:xfrm>
            <a:off x="1059313" y="4131488"/>
            <a:ext cx="3845828" cy="4729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>
            <a:spAutoFit/>
          </a:bodyPr>
          <a:lstStyle>
            <a:lvl1pPr algn="l" defTabSz="457200">
              <a:defRPr sz="2200" i="1">
                <a:solidFill>
                  <a:srgbClr val="177F8A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 i="0">
                <a:solidFill>
                  <a:srgbClr val="000000"/>
                </a:solidFill>
              </a:defRPr>
            </a:pPr>
            <a:r>
              <a:rPr sz="2200" i="1">
                <a:solidFill>
                  <a:srgbClr val="177F8A"/>
                </a:solidFill>
              </a:rPr>
              <a:t>usability testing</a:t>
            </a:r>
          </a:p>
        </p:txBody>
      </p:sp>
      <p:sp>
        <p:nvSpPr>
          <p:cNvPr id="129" name="Shape 129"/>
          <p:cNvSpPr/>
          <p:nvPr/>
        </p:nvSpPr>
        <p:spPr>
          <a:xfrm rot="10800000" flipH="1">
            <a:off x="6056864" y="6123747"/>
            <a:ext cx="1687286" cy="8145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5400" y="0"/>
                  <a:pt x="10800" y="5400"/>
                  <a:pt x="10800" y="10800"/>
                </a:cubicBezTo>
                <a:cubicBezTo>
                  <a:pt x="10800" y="16200"/>
                  <a:pt x="16200" y="21600"/>
                  <a:pt x="21600" y="21600"/>
                </a:cubicBezTo>
              </a:path>
            </a:pathLst>
          </a:custGeom>
          <a:ln w="25400">
            <a:solidFill>
              <a:srgbClr val="457184"/>
            </a:solidFill>
          </a:ln>
        </p:spPr>
        <p:txBody>
          <a:bodyPr lIns="65023" tIns="65023" rIns="65023" bIns="65023" anchor="ctr"/>
          <a:lstStyle/>
          <a:p>
            <a:pPr lvl="0" algn="l" defTabSz="457200">
              <a:defRPr sz="24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pic>
        <p:nvPicPr>
          <p:cNvPr id="130" name="image43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172067" y="4638168"/>
            <a:ext cx="4435359" cy="2646779"/>
          </a:xfrm>
          <a:prstGeom prst="rect">
            <a:avLst/>
          </a:prstGeom>
          <a:ln w="12700">
            <a:solidFill>
              <a:srgbClr val="186072"/>
            </a:solidFill>
          </a:ln>
        </p:spPr>
      </p:pic>
      <p:pic>
        <p:nvPicPr>
          <p:cNvPr id="131" name="image44.png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3112772" y="5474220"/>
            <a:ext cx="2765637" cy="2074228"/>
          </a:xfrm>
          <a:prstGeom prst="rect">
            <a:avLst/>
          </a:prstGeom>
          <a:ln w="12700">
            <a:solidFill>
              <a:srgbClr val="457184"/>
            </a:solidFill>
          </a:ln>
        </p:spPr>
      </p:pic>
      <p:pic>
        <p:nvPicPr>
          <p:cNvPr id="132" name="image45.png"/>
          <p:cNvPicPr/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3414239" y="2278017"/>
            <a:ext cx="1390421" cy="1040385"/>
          </a:xfrm>
          <a:prstGeom prst="rect">
            <a:avLst/>
          </a:prstGeom>
          <a:ln w="12700">
            <a:solidFill>
              <a:srgbClr val="457184"/>
            </a:solidFill>
            <a:miter/>
          </a:ln>
        </p:spPr>
      </p:pic>
      <p:pic>
        <p:nvPicPr>
          <p:cNvPr id="133" name="image46.png"/>
          <p:cNvPicPr/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723916" y="2278018"/>
            <a:ext cx="1041709" cy="1355068"/>
          </a:xfrm>
          <a:prstGeom prst="rect">
            <a:avLst/>
          </a:prstGeom>
          <a:ln w="12700">
            <a:solidFill>
              <a:srgbClr val="457184"/>
            </a:solidFill>
            <a:miter/>
          </a:ln>
        </p:spPr>
      </p:pic>
      <p:pic>
        <p:nvPicPr>
          <p:cNvPr id="134" name="image47.png"/>
          <p:cNvPicPr/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909276" y="2278018"/>
            <a:ext cx="1361232" cy="1040385"/>
          </a:xfrm>
          <a:prstGeom prst="rect">
            <a:avLst/>
          </a:prstGeom>
          <a:ln w="12700">
            <a:solidFill>
              <a:srgbClr val="457184"/>
            </a:solidFill>
            <a:miter/>
          </a:ln>
        </p:spPr>
      </p:pic>
      <p:sp>
        <p:nvSpPr>
          <p:cNvPr id="135" name="Shape 135"/>
          <p:cNvSpPr/>
          <p:nvPr/>
        </p:nvSpPr>
        <p:spPr>
          <a:xfrm>
            <a:off x="590098" y="3594499"/>
            <a:ext cx="891156" cy="3713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>
            <a:lvl1pPr algn="l" defTabSz="457200">
              <a:defRPr sz="1600" i="1">
                <a:solidFill>
                  <a:srgbClr val="177F8A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 i="0">
                <a:solidFill>
                  <a:srgbClr val="000000"/>
                </a:solidFill>
              </a:defRPr>
            </a:pPr>
            <a:r>
              <a:rPr sz="1600" i="1">
                <a:solidFill>
                  <a:srgbClr val="177F8A"/>
                </a:solidFill>
              </a:rPr>
              <a:t>scientists</a:t>
            </a:r>
          </a:p>
        </p:txBody>
      </p:sp>
      <p:sp>
        <p:nvSpPr>
          <p:cNvPr id="136" name="Shape 136"/>
          <p:cNvSpPr/>
          <p:nvPr/>
        </p:nvSpPr>
        <p:spPr>
          <a:xfrm>
            <a:off x="1801038" y="3331864"/>
            <a:ext cx="1037503" cy="6126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/>
          <a:p>
            <a:pPr lvl="0" algn="l" defTabSz="457200">
              <a:defRPr sz="1800"/>
            </a:pPr>
            <a:r>
              <a:rPr sz="1600" i="1">
                <a:solidFill>
                  <a:srgbClr val="177F8A"/>
                </a:solidFill>
                <a:latin typeface="Calibri"/>
                <a:ea typeface="Calibri"/>
                <a:cs typeface="Calibri"/>
                <a:sym typeface="Calibri"/>
              </a:rPr>
              <a:t>libraries &amp;</a:t>
            </a:r>
          </a:p>
          <a:p>
            <a:pPr lvl="0" algn="l" defTabSz="457200">
              <a:defRPr sz="1800"/>
            </a:pPr>
            <a:r>
              <a:rPr sz="1600" i="1">
                <a:solidFill>
                  <a:srgbClr val="177F8A"/>
                </a:solidFill>
                <a:latin typeface="Calibri"/>
                <a:ea typeface="Calibri"/>
                <a:cs typeface="Calibri"/>
                <a:sym typeface="Calibri"/>
              </a:rPr>
              <a:t>librarians</a:t>
            </a:r>
          </a:p>
        </p:txBody>
      </p:sp>
      <p:sp>
        <p:nvSpPr>
          <p:cNvPr id="137" name="Shape 137"/>
          <p:cNvSpPr/>
          <p:nvPr/>
        </p:nvSpPr>
        <p:spPr>
          <a:xfrm>
            <a:off x="3293879" y="3331864"/>
            <a:ext cx="967158" cy="6126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5023" tIns="65023" rIns="65023" bIns="65023">
            <a:spAutoFit/>
          </a:bodyPr>
          <a:lstStyle/>
          <a:p>
            <a:pPr lvl="0" algn="l" defTabSz="457200">
              <a:defRPr sz="1800"/>
            </a:pPr>
            <a:r>
              <a:rPr sz="1600" i="1">
                <a:solidFill>
                  <a:srgbClr val="177F8A"/>
                </a:solidFill>
                <a:latin typeface="Calibri"/>
                <a:ea typeface="Calibri"/>
                <a:cs typeface="Calibri"/>
                <a:sym typeface="Calibri"/>
              </a:rPr>
              <a:t>data </a:t>
            </a:r>
            <a:br>
              <a:rPr sz="1600" i="1">
                <a:solidFill>
                  <a:srgbClr val="177F8A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sz="1600" i="1">
                <a:solidFill>
                  <a:srgbClr val="177F8A"/>
                </a:solidFill>
                <a:latin typeface="Calibri"/>
                <a:ea typeface="Calibri"/>
                <a:cs typeface="Calibri"/>
                <a:sym typeface="Calibri"/>
              </a:rPr>
              <a:t>managers</a:t>
            </a:r>
          </a:p>
        </p:txBody>
      </p:sp>
      <p:pic>
        <p:nvPicPr>
          <p:cNvPr id="138" name="image48.png"/>
          <p:cNvPicPr/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5607425" y="1949121"/>
            <a:ext cx="1251343" cy="1875589"/>
          </a:xfrm>
          <a:prstGeom prst="rect">
            <a:avLst/>
          </a:prstGeom>
          <a:ln w="12700">
            <a:solidFill>
              <a:srgbClr val="457184"/>
            </a:solidFill>
          </a:ln>
        </p:spPr>
      </p:pic>
      <p:pic>
        <p:nvPicPr>
          <p:cNvPr id="139" name="image49.png"/>
          <p:cNvPicPr/>
          <p:nvPr/>
        </p:nvPicPr>
        <p:blipFill>
          <a:blip r:embed="rId11">
            <a:extLst/>
          </a:blip>
          <a:srcRect t="12548"/>
          <a:stretch>
            <a:fillRect/>
          </a:stretch>
        </p:blipFill>
        <p:spPr>
          <a:xfrm>
            <a:off x="2723275" y="8281396"/>
            <a:ext cx="5332949" cy="1271933"/>
          </a:xfrm>
          <a:prstGeom prst="rect">
            <a:avLst/>
          </a:prstGeom>
          <a:ln w="12700">
            <a:solidFill>
              <a:srgbClr val="457184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5" name="Group 145"/>
          <p:cNvGrpSpPr/>
          <p:nvPr/>
        </p:nvGrpSpPr>
        <p:grpSpPr>
          <a:xfrm>
            <a:off x="222361" y="5025676"/>
            <a:ext cx="9233247" cy="4278074"/>
            <a:chOff x="0" y="0"/>
            <a:chExt cx="9233245" cy="4278072"/>
          </a:xfrm>
        </p:grpSpPr>
        <p:pic>
          <p:nvPicPr>
            <p:cNvPr id="141" name="image50.png" descr="outline-blank-white-transparent-world-map-b2b.png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9233246" cy="4278073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blurRad="63500" dist="88900" dir="2700000" rotWithShape="0">
                <a:srgbClr val="177F8A">
                  <a:alpha val="40000"/>
                </a:srgbClr>
              </a:outerShdw>
            </a:effectLst>
          </p:spPr>
        </p:pic>
        <p:sp>
          <p:nvSpPr>
            <p:cNvPr id="142" name="Shape 142"/>
            <p:cNvSpPr/>
            <p:nvPr/>
          </p:nvSpPr>
          <p:spPr>
            <a:xfrm rot="18976489" flipH="1">
              <a:off x="831350" y="1301601"/>
              <a:ext cx="296939" cy="295815"/>
            </a:xfrm>
            <a:prstGeom prst="rect">
              <a:avLst/>
            </a:prstGeom>
            <a:solidFill>
              <a:srgbClr val="660033"/>
            </a:solidFill>
            <a:ln w="25400" cap="flat">
              <a:solidFill>
                <a:srgbClr val="660033"/>
              </a:solidFill>
              <a:prstDash val="solid"/>
              <a:bevel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lvl="0" defTabSz="45720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43" name="Shape 143"/>
            <p:cNvSpPr/>
            <p:nvPr/>
          </p:nvSpPr>
          <p:spPr>
            <a:xfrm rot="18976489">
              <a:off x="593993" y="1334947"/>
              <a:ext cx="296938" cy="295812"/>
            </a:xfrm>
            <a:prstGeom prst="rect">
              <a:avLst/>
            </a:prstGeom>
            <a:solidFill>
              <a:srgbClr val="660033"/>
            </a:solidFill>
            <a:ln w="25400" cap="flat">
              <a:solidFill>
                <a:srgbClr val="660033"/>
              </a:solidFill>
              <a:prstDash val="solid"/>
              <a:bevel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lvl="0" defTabSz="45720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44" name="Shape 144"/>
            <p:cNvSpPr/>
            <p:nvPr/>
          </p:nvSpPr>
          <p:spPr>
            <a:xfrm rot="18976489" flipH="1">
              <a:off x="1426599" y="1244882"/>
              <a:ext cx="296940" cy="295815"/>
            </a:xfrm>
            <a:prstGeom prst="rect">
              <a:avLst/>
            </a:prstGeom>
            <a:solidFill>
              <a:srgbClr val="660033"/>
            </a:solidFill>
            <a:ln w="25400" cap="flat">
              <a:solidFill>
                <a:srgbClr val="660033"/>
              </a:solidFill>
              <a:prstDash val="solid"/>
              <a:bevel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lvl="0" defTabSz="45720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sp>
        <p:nvSpPr>
          <p:cNvPr id="146" name="Shape 14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lnSpc>
                <a:spcPts val="4900"/>
              </a:lnSpc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5600">
                <a:solidFill>
                  <a:srgbClr val="1A7385"/>
                </a:solidFill>
                <a:uFill>
                  <a:solidFill>
                    <a:srgbClr val="1A7385"/>
                  </a:solidFill>
                </a:uFill>
              </a:rPr>
              <a:t>DataONE: Cyberinfrastructure</a:t>
            </a:r>
          </a:p>
        </p:txBody>
      </p:sp>
      <p:sp>
        <p:nvSpPr>
          <p:cNvPr id="147" name="Shape 147"/>
          <p:cNvSpPr>
            <a:spLocks noGrp="1"/>
          </p:cNvSpPr>
          <p:nvPr>
            <p:ph type="sldNum" sz="quarter" idx="2"/>
          </p:nvPr>
        </p:nvSpPr>
        <p:spPr>
          <a:xfrm>
            <a:off x="12162671" y="9236286"/>
            <a:ext cx="191890" cy="3175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fld id="{86CB4B4D-7CA3-9044-876B-883B54F8677D}" type="slidenum">
              <a:rPr sz="1600">
                <a:solidFill>
                  <a:srgbClr val="9A9A9A"/>
                </a:solidFill>
                <a:uFill>
                  <a:solidFill>
                    <a:srgbClr val="9A9A9A"/>
                  </a:solidFill>
                </a:uFill>
              </a:rPr>
              <a:t>7</a:t>
            </a:fld>
            <a:endParaRPr sz="1600">
              <a:solidFill>
                <a:srgbClr val="9A9A9A"/>
              </a:solidFill>
              <a:uFill>
                <a:solidFill>
                  <a:srgbClr val="9A9A9A"/>
                </a:solidFill>
              </a:uFill>
            </a:endParaRPr>
          </a:p>
        </p:txBody>
      </p:sp>
      <p:sp>
        <p:nvSpPr>
          <p:cNvPr id="148" name="Shape 148"/>
          <p:cNvSpPr/>
          <p:nvPr/>
        </p:nvSpPr>
        <p:spPr>
          <a:xfrm>
            <a:off x="650239" y="1710638"/>
            <a:ext cx="4732304" cy="146354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>
            <a:spAutoFit/>
          </a:bodyPr>
          <a:lstStyle>
            <a:lvl1pPr algn="l" defTabSz="457200">
              <a:spcBef>
                <a:spcPts val="1200"/>
              </a:spcBef>
              <a:defRPr sz="2800">
                <a:solidFill>
                  <a:srgbClr val="186072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186072"/>
                </a:solidFill>
              </a:rPr>
              <a:t>Three major components for a flexible, scalable, sustainable network</a:t>
            </a:r>
          </a:p>
        </p:txBody>
      </p:sp>
      <p:pic>
        <p:nvPicPr>
          <p:cNvPr id="149" name="image51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383337" y="4297846"/>
            <a:ext cx="2405889" cy="643241"/>
          </a:xfrm>
          <a:prstGeom prst="rect">
            <a:avLst/>
          </a:prstGeom>
          <a:ln w="12700">
            <a:solidFill>
              <a:srgbClr val="BFBFBF"/>
            </a:solidFill>
            <a:miter/>
          </a:ln>
        </p:spPr>
      </p:pic>
      <p:grpSp>
        <p:nvGrpSpPr>
          <p:cNvPr id="153" name="Group 153"/>
          <p:cNvGrpSpPr/>
          <p:nvPr/>
        </p:nvGrpSpPr>
        <p:grpSpPr>
          <a:xfrm>
            <a:off x="8376880" y="4984564"/>
            <a:ext cx="2418894" cy="877182"/>
            <a:chOff x="0" y="0"/>
            <a:chExt cx="2418892" cy="877181"/>
          </a:xfrm>
        </p:grpSpPr>
        <p:sp>
          <p:nvSpPr>
            <p:cNvPr id="150" name="Shape 150"/>
            <p:cNvSpPr/>
            <p:nvPr/>
          </p:nvSpPr>
          <p:spPr>
            <a:xfrm>
              <a:off x="0" y="-1"/>
              <a:ext cx="2418893" cy="87718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BFBFBF"/>
              </a:solidFill>
              <a:prstDash val="solid"/>
              <a:bevel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lvl="0" defTabSz="45720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pic>
          <p:nvPicPr>
            <p:cNvPr id="151" name="image52.png"/>
            <p:cNvPicPr/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927768" y="54768"/>
              <a:ext cx="1443686" cy="76605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2" name="image53.png"/>
            <p:cNvPicPr/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59791" y="54768"/>
              <a:ext cx="749032" cy="75785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59" name="Group 159"/>
          <p:cNvGrpSpPr/>
          <p:nvPr/>
        </p:nvGrpSpPr>
        <p:grpSpPr>
          <a:xfrm>
            <a:off x="10837829" y="4282294"/>
            <a:ext cx="1470414" cy="1577315"/>
            <a:chOff x="0" y="0"/>
            <a:chExt cx="1470412" cy="1577314"/>
          </a:xfrm>
        </p:grpSpPr>
        <p:sp>
          <p:nvSpPr>
            <p:cNvPr id="154" name="Shape 154"/>
            <p:cNvSpPr/>
            <p:nvPr/>
          </p:nvSpPr>
          <p:spPr>
            <a:xfrm>
              <a:off x="0" y="0"/>
              <a:ext cx="1470413" cy="1577315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BFBFBF"/>
              </a:solidFill>
              <a:prstDash val="solid"/>
              <a:bevel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lvl="0" defTabSz="45720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grpSp>
          <p:nvGrpSpPr>
            <p:cNvPr id="157" name="Group 157" descr="ORNL_leaf white"/>
            <p:cNvGrpSpPr/>
            <p:nvPr/>
          </p:nvGrpSpPr>
          <p:grpSpPr>
            <a:xfrm>
              <a:off x="50905" y="54859"/>
              <a:ext cx="1367719" cy="645895"/>
              <a:chOff x="0" y="0"/>
              <a:chExt cx="1367718" cy="645894"/>
            </a:xfrm>
          </p:grpSpPr>
          <p:sp>
            <p:nvSpPr>
              <p:cNvPr id="155" name="Shape 155"/>
              <p:cNvSpPr/>
              <p:nvPr/>
            </p:nvSpPr>
            <p:spPr>
              <a:xfrm>
                <a:off x="0" y="0"/>
                <a:ext cx="1367719" cy="645895"/>
              </a:xfrm>
              <a:prstGeom prst="rect">
                <a:avLst/>
              </a:prstGeom>
              <a:solidFill>
                <a:srgbClr val="0099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lvl="0" algn="l" defTabSz="457200">
                  <a:defRPr sz="2400"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pic>
            <p:nvPicPr>
              <p:cNvPr id="156" name="image54.png"/>
              <p:cNvPicPr/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0" y="0"/>
                <a:ext cx="1367719" cy="64589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>
                <a:outerShdw blurRad="88900" rotWithShape="0">
                  <a:srgbClr val="EEECE1">
                    <a:alpha val="74998"/>
                  </a:srgbClr>
                </a:outerShdw>
              </a:effectLst>
            </p:spPr>
          </p:pic>
        </p:grpSp>
        <p:pic>
          <p:nvPicPr>
            <p:cNvPr id="158" name="image55.png"/>
            <p:cNvPicPr/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48115" y="749708"/>
              <a:ext cx="1370509" cy="7784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160" name="image56.png" descr="CN.psd"/>
          <p:cNvPicPr/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790470" y="3213892"/>
            <a:ext cx="1552861" cy="155286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66" name="Group 166"/>
          <p:cNvGrpSpPr/>
          <p:nvPr/>
        </p:nvGrpSpPr>
        <p:grpSpPr>
          <a:xfrm>
            <a:off x="1072117" y="2264383"/>
            <a:ext cx="7405986" cy="4141527"/>
            <a:chOff x="0" y="0"/>
            <a:chExt cx="7405984" cy="4141525"/>
          </a:xfrm>
        </p:grpSpPr>
        <p:sp>
          <p:nvSpPr>
            <p:cNvPr id="161" name="Shape 161"/>
            <p:cNvSpPr/>
            <p:nvPr/>
          </p:nvSpPr>
          <p:spPr>
            <a:xfrm>
              <a:off x="7074674" y="-1"/>
              <a:ext cx="331311" cy="5295"/>
            </a:xfrm>
            <a:prstGeom prst="line">
              <a:avLst/>
            </a:prstGeom>
            <a:noFill/>
            <a:ln w="12700" cap="flat">
              <a:solidFill>
                <a:srgbClr val="800000"/>
              </a:solidFill>
              <a:prstDash val="solid"/>
              <a:round/>
            </a:ln>
            <a:effectLst/>
          </p:spPr>
          <p:txBody>
            <a:bodyPr wrap="square" lIns="65023" tIns="65023" rIns="65023" bIns="65023" numCol="1" anchor="t">
              <a:noAutofit/>
            </a:bodyPr>
            <a:lstStyle/>
            <a:p>
              <a:pPr lvl="0" algn="l" defTabSz="45720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grpSp>
          <p:nvGrpSpPr>
            <p:cNvPr id="165" name="Group 165"/>
            <p:cNvGrpSpPr/>
            <p:nvPr/>
          </p:nvGrpSpPr>
          <p:grpSpPr>
            <a:xfrm>
              <a:off x="-1" y="1"/>
              <a:ext cx="7070591" cy="4141525"/>
              <a:chOff x="0" y="0"/>
              <a:chExt cx="7070589" cy="4141523"/>
            </a:xfrm>
          </p:grpSpPr>
          <p:sp>
            <p:nvSpPr>
              <p:cNvPr id="162" name="Shape 162"/>
              <p:cNvSpPr/>
              <p:nvPr/>
            </p:nvSpPr>
            <p:spPr>
              <a:xfrm flipV="1">
                <a:off x="832606" y="0"/>
                <a:ext cx="6237981" cy="4051459"/>
              </a:xfrm>
              <a:prstGeom prst="line">
                <a:avLst/>
              </a:prstGeom>
              <a:noFill/>
              <a:ln w="12700" cap="flat">
                <a:solidFill>
                  <a:srgbClr val="800000"/>
                </a:solidFill>
                <a:prstDash val="solid"/>
                <a:round/>
              </a:ln>
              <a:effectLst/>
            </p:spPr>
            <p:txBody>
              <a:bodyPr wrap="square" lIns="65023" tIns="65023" rIns="65023" bIns="65023" numCol="1" anchor="t">
                <a:noAutofit/>
              </a:bodyPr>
              <a:lstStyle/>
              <a:p>
                <a:pPr lvl="0" algn="l" defTabSz="457200">
                  <a:defRPr sz="16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63" name="Shape 163"/>
              <p:cNvSpPr/>
              <p:nvPr/>
            </p:nvSpPr>
            <p:spPr>
              <a:xfrm flipH="1">
                <a:off x="237356" y="18621"/>
                <a:ext cx="6833234" cy="4089558"/>
              </a:xfrm>
              <a:prstGeom prst="line">
                <a:avLst/>
              </a:prstGeom>
              <a:noFill/>
              <a:ln w="12700" cap="flat">
                <a:solidFill>
                  <a:srgbClr val="800000"/>
                </a:solidFill>
                <a:prstDash val="solid"/>
                <a:round/>
              </a:ln>
              <a:effectLst/>
            </p:spPr>
            <p:txBody>
              <a:bodyPr wrap="square" lIns="65023" tIns="65023" rIns="65023" bIns="65023" numCol="1" anchor="t">
                <a:noAutofit/>
              </a:bodyPr>
              <a:lstStyle/>
              <a:p>
                <a:pPr lvl="0" algn="l" defTabSz="457200">
                  <a:defRPr sz="16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164" name="Shape 164"/>
              <p:cNvSpPr/>
              <p:nvPr/>
            </p:nvSpPr>
            <p:spPr>
              <a:xfrm flipV="1">
                <a:off x="-1" y="18624"/>
                <a:ext cx="7070588" cy="4122900"/>
              </a:xfrm>
              <a:prstGeom prst="line">
                <a:avLst/>
              </a:prstGeom>
              <a:noFill/>
              <a:ln w="12700" cap="flat">
                <a:solidFill>
                  <a:srgbClr val="800000"/>
                </a:solidFill>
                <a:prstDash val="solid"/>
                <a:round/>
              </a:ln>
              <a:effectLst/>
            </p:spPr>
            <p:txBody>
              <a:bodyPr wrap="square" lIns="65023" tIns="65023" rIns="65023" bIns="65023" numCol="1" anchor="t">
                <a:noAutofit/>
              </a:bodyPr>
              <a:lstStyle/>
              <a:p>
                <a:pPr lvl="0" algn="l" defTabSz="457200">
                  <a:defRPr sz="16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</p:grpSp>
      </p:grpSp>
      <p:sp>
        <p:nvSpPr>
          <p:cNvPr id="167" name="Shape 167"/>
          <p:cNvSpPr/>
          <p:nvPr/>
        </p:nvSpPr>
        <p:spPr>
          <a:xfrm>
            <a:off x="8330562" y="1945685"/>
            <a:ext cx="4023999" cy="3940049"/>
          </a:xfrm>
          <a:prstGeom prst="rect">
            <a:avLst/>
          </a:prstGeom>
          <a:solidFill>
            <a:srgbClr val="FFFFFF"/>
          </a:solidFill>
          <a:ln w="12700">
            <a:solidFill>
              <a:srgbClr val="1A435D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>
            <a:spAutoFit/>
          </a:bodyPr>
          <a:lstStyle/>
          <a:p>
            <a:pPr lvl="0" algn="l" defTabSz="457200">
              <a:spcBef>
                <a:spcPts val="1000"/>
              </a:spcBef>
              <a:defRPr sz="1800"/>
            </a:pPr>
            <a:r>
              <a:rPr sz="2400" b="1">
                <a:solidFill>
                  <a:srgbClr val="186072"/>
                </a:solidFill>
                <a:latin typeface="Calibri"/>
                <a:ea typeface="Calibri"/>
                <a:cs typeface="Calibri"/>
                <a:sym typeface="Calibri"/>
              </a:rPr>
              <a:t>Coordinating Nodes</a:t>
            </a:r>
          </a:p>
          <a:p>
            <a:pPr marL="243839" lvl="0" indent="-243839" algn="l" defTabSz="457200">
              <a:spcBef>
                <a:spcPts val="100"/>
              </a:spcBef>
              <a:buClr>
                <a:srgbClr val="186072"/>
              </a:buClr>
              <a:buSzPct val="100000"/>
              <a:buChar char="•"/>
              <a:defRPr sz="1800"/>
            </a:pPr>
            <a:r>
              <a:rPr sz="2400">
                <a:solidFill>
                  <a:srgbClr val="186072"/>
                </a:solidFill>
                <a:latin typeface="Calibri"/>
                <a:ea typeface="Calibri"/>
                <a:cs typeface="Calibri"/>
                <a:sym typeface="Calibri"/>
              </a:rPr>
              <a:t>metadata catalog </a:t>
            </a:r>
          </a:p>
          <a:p>
            <a:pPr marL="243839" lvl="0" indent="-243839" algn="l" defTabSz="457200">
              <a:spcBef>
                <a:spcPts val="100"/>
              </a:spcBef>
              <a:buClr>
                <a:srgbClr val="186072"/>
              </a:buClr>
              <a:buSzPct val="100000"/>
              <a:buChar char="•"/>
              <a:defRPr sz="1800"/>
            </a:pPr>
            <a:r>
              <a:rPr sz="2400">
                <a:solidFill>
                  <a:srgbClr val="186072"/>
                </a:solidFill>
                <a:latin typeface="Calibri"/>
                <a:ea typeface="Calibri"/>
                <a:cs typeface="Calibri"/>
                <a:sym typeface="Calibri"/>
              </a:rPr>
              <a:t>search and discovery</a:t>
            </a:r>
          </a:p>
          <a:p>
            <a:pPr marL="243839" lvl="0" indent="-243839" algn="l" defTabSz="457200">
              <a:spcBef>
                <a:spcPts val="100"/>
              </a:spcBef>
              <a:buClr>
                <a:srgbClr val="186072"/>
              </a:buClr>
              <a:buSzPct val="100000"/>
              <a:buChar char="•"/>
              <a:defRPr sz="1800"/>
            </a:pPr>
            <a:r>
              <a:rPr sz="2400">
                <a:solidFill>
                  <a:srgbClr val="186072"/>
                </a:solidFill>
                <a:latin typeface="Calibri"/>
                <a:ea typeface="Calibri"/>
                <a:cs typeface="Calibri"/>
                <a:sym typeface="Calibri"/>
              </a:rPr>
              <a:t>network-wide services</a:t>
            </a:r>
          </a:p>
          <a:p>
            <a:pPr marL="243839" lvl="0" indent="-243839" algn="l" defTabSz="457200">
              <a:spcBef>
                <a:spcPts val="100"/>
              </a:spcBef>
              <a:buClr>
                <a:srgbClr val="186072"/>
              </a:buClr>
              <a:buSzPct val="100000"/>
              <a:buChar char="•"/>
              <a:defRPr sz="1800"/>
            </a:pPr>
            <a:r>
              <a:rPr sz="2400">
                <a:solidFill>
                  <a:srgbClr val="186072"/>
                </a:solidFill>
                <a:latin typeface="Calibri"/>
                <a:ea typeface="Calibri"/>
                <a:cs typeface="Calibri"/>
                <a:sym typeface="Calibri"/>
              </a:rPr>
              <a:t>preservation services</a:t>
            </a:r>
          </a:p>
          <a:p>
            <a:pPr marL="243839" lvl="0" indent="-243839" algn="l" defTabSz="457200">
              <a:spcBef>
                <a:spcPts val="100"/>
              </a:spcBef>
              <a:buClr>
                <a:srgbClr val="186072"/>
              </a:buClr>
              <a:buSzPct val="100000"/>
              <a:buChar char="•"/>
              <a:defRPr sz="1800"/>
            </a:pPr>
            <a:r>
              <a:rPr sz="2400">
                <a:solidFill>
                  <a:srgbClr val="186072"/>
                </a:solidFill>
                <a:latin typeface="Calibri"/>
                <a:ea typeface="Calibri"/>
                <a:cs typeface="Calibri"/>
                <a:sym typeface="Calibri"/>
              </a:rPr>
              <a:t>replication services</a:t>
            </a:r>
          </a:p>
          <a:p>
            <a:pPr marL="243839" lvl="0" indent="-243839" algn="l" defTabSz="457200">
              <a:spcBef>
                <a:spcPts val="100"/>
              </a:spcBef>
              <a:buClr>
                <a:srgbClr val="186072"/>
              </a:buClr>
              <a:buSzPct val="100000"/>
              <a:buChar char="•"/>
              <a:defRPr sz="1800"/>
            </a:pPr>
            <a:endParaRPr sz="2400">
              <a:solidFill>
                <a:srgbClr val="18607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43839" lvl="0" indent="-243839" algn="l" defTabSz="457200">
              <a:spcBef>
                <a:spcPts val="100"/>
              </a:spcBef>
              <a:buClr>
                <a:srgbClr val="186072"/>
              </a:buClr>
              <a:buSzPct val="100000"/>
              <a:buChar char="•"/>
              <a:defRPr sz="1800"/>
            </a:pPr>
            <a:endParaRPr sz="2400">
              <a:solidFill>
                <a:srgbClr val="18607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43839" lvl="0" indent="-243839" algn="l" defTabSz="457200">
              <a:spcBef>
                <a:spcPts val="100"/>
              </a:spcBef>
              <a:buClr>
                <a:srgbClr val="186072"/>
              </a:buClr>
              <a:buSzPct val="100000"/>
              <a:buChar char="•"/>
              <a:defRPr sz="1800"/>
            </a:pPr>
            <a:endParaRPr sz="2400">
              <a:solidFill>
                <a:srgbClr val="18607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" name="image51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399379" y="4288788"/>
            <a:ext cx="2405889" cy="643241"/>
          </a:xfrm>
          <a:prstGeom prst="rect">
            <a:avLst/>
          </a:prstGeom>
          <a:ln w="12700">
            <a:solidFill>
              <a:srgbClr val="BFBFBF"/>
            </a:solidFill>
            <a:miter/>
          </a:ln>
        </p:spPr>
      </p:pic>
      <p:sp>
        <p:nvSpPr>
          <p:cNvPr id="169" name="Shape 169"/>
          <p:cNvSpPr/>
          <p:nvPr/>
        </p:nvSpPr>
        <p:spPr>
          <a:xfrm>
            <a:off x="8392923" y="4975505"/>
            <a:ext cx="2418894" cy="877183"/>
          </a:xfrm>
          <a:prstGeom prst="rect">
            <a:avLst/>
          </a:prstGeom>
          <a:solidFill>
            <a:srgbClr val="FFFFFF"/>
          </a:solidFill>
          <a:ln w="12700">
            <a:solidFill>
              <a:srgbClr val="BFBFBF"/>
            </a:solidFill>
          </a:ln>
        </p:spPr>
        <p:txBody>
          <a:bodyPr lIns="65023" tIns="65023" rIns="65023" bIns="65023" anchor="ctr"/>
          <a:lstStyle/>
          <a:p>
            <a:pPr lvl="0" defTabSz="457200">
              <a:def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grpSp>
        <p:nvGrpSpPr>
          <p:cNvPr id="175" name="Group 175"/>
          <p:cNvGrpSpPr/>
          <p:nvPr/>
        </p:nvGrpSpPr>
        <p:grpSpPr>
          <a:xfrm>
            <a:off x="10828783" y="4273235"/>
            <a:ext cx="1470414" cy="1577315"/>
            <a:chOff x="0" y="0"/>
            <a:chExt cx="1470412" cy="1577314"/>
          </a:xfrm>
        </p:grpSpPr>
        <p:sp>
          <p:nvSpPr>
            <p:cNvPr id="170" name="Shape 170"/>
            <p:cNvSpPr/>
            <p:nvPr/>
          </p:nvSpPr>
          <p:spPr>
            <a:xfrm>
              <a:off x="0" y="0"/>
              <a:ext cx="1470413" cy="1577315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BFBFBF"/>
              </a:solidFill>
              <a:prstDash val="solid"/>
              <a:bevel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lvl="0" defTabSz="45720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grpSp>
          <p:nvGrpSpPr>
            <p:cNvPr id="173" name="Group 173" descr="ORNL_leaf white"/>
            <p:cNvGrpSpPr/>
            <p:nvPr/>
          </p:nvGrpSpPr>
          <p:grpSpPr>
            <a:xfrm>
              <a:off x="50905" y="54859"/>
              <a:ext cx="1367719" cy="645895"/>
              <a:chOff x="0" y="0"/>
              <a:chExt cx="1367718" cy="645894"/>
            </a:xfrm>
          </p:grpSpPr>
          <p:sp>
            <p:nvSpPr>
              <p:cNvPr id="171" name="Shape 171"/>
              <p:cNvSpPr/>
              <p:nvPr/>
            </p:nvSpPr>
            <p:spPr>
              <a:xfrm>
                <a:off x="0" y="0"/>
                <a:ext cx="1367719" cy="645895"/>
              </a:xfrm>
              <a:prstGeom prst="rect">
                <a:avLst/>
              </a:prstGeom>
              <a:solidFill>
                <a:srgbClr val="0099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lvl="0" algn="l" defTabSz="457200">
                  <a:defRPr sz="2400"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pic>
            <p:nvPicPr>
              <p:cNvPr id="172" name="image54.png"/>
              <p:cNvPicPr/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0" y="0"/>
                <a:ext cx="1367719" cy="64589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>
                <a:outerShdw blurRad="88900" rotWithShape="0">
                  <a:srgbClr val="EEECE1">
                    <a:alpha val="74998"/>
                  </a:srgbClr>
                </a:outerShdw>
              </a:effectLst>
            </p:spPr>
          </p:pic>
        </p:grpSp>
        <p:pic>
          <p:nvPicPr>
            <p:cNvPr id="174" name="image55.png"/>
            <p:cNvPicPr/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48115" y="749708"/>
              <a:ext cx="1370509" cy="7784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78" name="Group 178"/>
          <p:cNvGrpSpPr/>
          <p:nvPr/>
        </p:nvGrpSpPr>
        <p:grpSpPr>
          <a:xfrm>
            <a:off x="8429138" y="5030274"/>
            <a:ext cx="2335239" cy="775909"/>
            <a:chOff x="0" y="0"/>
            <a:chExt cx="2335238" cy="775908"/>
          </a:xfrm>
        </p:grpSpPr>
        <p:pic>
          <p:nvPicPr>
            <p:cNvPr id="176" name="image52.png"/>
            <p:cNvPicPr/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891553" y="0"/>
              <a:ext cx="1443686" cy="76605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7" name="NCEAS-Stacked-4C.pdf"/>
            <p:cNvPicPr/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0" y="9852"/>
              <a:ext cx="852547" cy="76605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3" name="Group 213"/>
          <p:cNvGrpSpPr/>
          <p:nvPr/>
        </p:nvGrpSpPr>
        <p:grpSpPr>
          <a:xfrm>
            <a:off x="222360" y="5025676"/>
            <a:ext cx="9233249" cy="4278074"/>
            <a:chOff x="0" y="0"/>
            <a:chExt cx="9233247" cy="4278072"/>
          </a:xfrm>
        </p:grpSpPr>
        <p:grpSp>
          <p:nvGrpSpPr>
            <p:cNvPr id="211" name="Group 211"/>
            <p:cNvGrpSpPr/>
            <p:nvPr/>
          </p:nvGrpSpPr>
          <p:grpSpPr>
            <a:xfrm>
              <a:off x="-1" y="0"/>
              <a:ext cx="9233248" cy="4278073"/>
              <a:chOff x="0" y="0"/>
              <a:chExt cx="9233247" cy="4278072"/>
            </a:xfrm>
          </p:grpSpPr>
          <p:grpSp>
            <p:nvGrpSpPr>
              <p:cNvPr id="206" name="Group 206"/>
              <p:cNvGrpSpPr/>
              <p:nvPr/>
            </p:nvGrpSpPr>
            <p:grpSpPr>
              <a:xfrm>
                <a:off x="-1" y="0"/>
                <a:ext cx="9233248" cy="4278073"/>
                <a:chOff x="0" y="0"/>
                <a:chExt cx="9233247" cy="4278072"/>
              </a:xfrm>
            </p:grpSpPr>
            <p:grpSp>
              <p:nvGrpSpPr>
                <p:cNvPr id="194" name="Group 194"/>
                <p:cNvGrpSpPr/>
                <p:nvPr/>
              </p:nvGrpSpPr>
              <p:grpSpPr>
                <a:xfrm>
                  <a:off x="-1" y="0"/>
                  <a:ext cx="9233248" cy="4278073"/>
                  <a:chOff x="0" y="0"/>
                  <a:chExt cx="9233247" cy="4278072"/>
                </a:xfrm>
              </p:grpSpPr>
              <p:pic>
                <p:nvPicPr>
                  <p:cNvPr id="182" name="image50.png" descr="outline-blank-white-transparent-world-map-b2b.png"/>
                  <p:cNvPicPr/>
                  <p:nvPr/>
                </p:nvPicPr>
                <p:blipFill>
                  <a:blip r:embed="rId3">
                    <a:extLst/>
                  </a:blip>
                  <a:stretch>
                    <a:fillRect/>
                  </a:stretch>
                </p:blipFill>
                <p:spPr>
                  <a:xfrm>
                    <a:off x="0" y="0"/>
                    <a:ext cx="9233248" cy="4278073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>
                    <a:outerShdw blurRad="63500" dist="88900" dir="2700000" rotWithShape="0">
                      <a:srgbClr val="177F8A">
                        <a:alpha val="40000"/>
                      </a:srgbClr>
                    </a:outerShdw>
                  </a:effectLst>
                </p:spPr>
              </p:pic>
              <p:sp>
                <p:nvSpPr>
                  <p:cNvPr id="183" name="Shape 183"/>
                  <p:cNvSpPr/>
                  <p:nvPr/>
                </p:nvSpPr>
                <p:spPr>
                  <a:xfrm rot="18976489" flipH="1">
                    <a:off x="831350" y="1301601"/>
                    <a:ext cx="296940" cy="295815"/>
                  </a:xfrm>
                  <a:prstGeom prst="rect">
                    <a:avLst/>
                  </a:prstGeom>
                  <a:solidFill>
                    <a:srgbClr val="660033"/>
                  </a:solidFill>
                  <a:ln w="25400" cap="flat">
                    <a:solidFill>
                      <a:srgbClr val="660033"/>
                    </a:solidFill>
                    <a:prstDash val="solid"/>
                    <a:bevel/>
                  </a:ln>
                  <a:effectLst/>
                </p:spPr>
                <p:txBody>
                  <a:bodyPr wrap="square" lIns="65023" tIns="65023" rIns="65023" bIns="65023" numCol="1" anchor="ctr">
                    <a:noAutofit/>
                  </a:bodyPr>
                  <a:lstStyle/>
                  <a:p>
                    <a:pPr lvl="0" defTabSz="457200">
                      <a:defRPr sz="24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defRPr>
                    </a:pPr>
                    <a:endParaRPr/>
                  </a:p>
                </p:txBody>
              </p:sp>
              <p:sp>
                <p:nvSpPr>
                  <p:cNvPr id="184" name="Shape 184"/>
                  <p:cNvSpPr/>
                  <p:nvPr/>
                </p:nvSpPr>
                <p:spPr>
                  <a:xfrm>
                    <a:off x="4616623" y="3143021"/>
                    <a:ext cx="259656" cy="258837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19679" h="19679" extrusionOk="0">
                        <a:moveTo>
                          <a:pt x="16796" y="2882"/>
                        </a:moveTo>
                        <a:cubicBezTo>
                          <a:pt x="20639" y="6724"/>
                          <a:pt x="20639" y="12954"/>
                          <a:pt x="16796" y="16796"/>
                        </a:cubicBezTo>
                        <a:cubicBezTo>
                          <a:pt x="12954" y="20639"/>
                          <a:pt x="6724" y="20639"/>
                          <a:pt x="2882" y="16796"/>
                        </a:cubicBezTo>
                        <a:cubicBezTo>
                          <a:pt x="-961" y="12954"/>
                          <a:pt x="-961" y="6724"/>
                          <a:pt x="2882" y="2882"/>
                        </a:cubicBezTo>
                        <a:cubicBezTo>
                          <a:pt x="6724" y="-961"/>
                          <a:pt x="12954" y="-961"/>
                          <a:pt x="16796" y="2882"/>
                        </a:cubicBezTo>
                        <a:close/>
                      </a:path>
                    </a:pathLst>
                  </a:custGeom>
                  <a:solidFill>
                    <a:srgbClr val="93CDDD"/>
                  </a:solidFill>
                  <a:ln w="25400" cap="flat">
                    <a:solidFill>
                      <a:srgbClr val="215968"/>
                    </a:solidFill>
                    <a:prstDash val="solid"/>
                    <a:bevel/>
                  </a:ln>
                  <a:effectLst/>
                </p:spPr>
                <p:txBody>
                  <a:bodyPr wrap="square" lIns="65023" tIns="65023" rIns="65023" bIns="65023" numCol="1" anchor="ctr">
                    <a:noAutofit/>
                  </a:bodyPr>
                  <a:lstStyle/>
                  <a:p>
                    <a:pPr lvl="0" defTabSz="457200">
                      <a:defRPr sz="24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defRPr>
                    </a:pPr>
                    <a:endParaRPr/>
                  </a:p>
                </p:txBody>
              </p:sp>
              <p:grpSp>
                <p:nvGrpSpPr>
                  <p:cNvPr id="187" name="Group 187"/>
                  <p:cNvGrpSpPr/>
                  <p:nvPr/>
                </p:nvGrpSpPr>
                <p:grpSpPr>
                  <a:xfrm>
                    <a:off x="532937" y="1273346"/>
                    <a:ext cx="419052" cy="419016"/>
                    <a:chOff x="0" y="0"/>
                    <a:chExt cx="419051" cy="419015"/>
                  </a:xfrm>
                </p:grpSpPr>
                <p:sp>
                  <p:nvSpPr>
                    <p:cNvPr id="185" name="Shape 185"/>
                    <p:cNvSpPr/>
                    <p:nvPr/>
                  </p:nvSpPr>
                  <p:spPr>
                    <a:xfrm rot="18976489">
                      <a:off x="61056" y="61601"/>
                      <a:ext cx="296939" cy="295814"/>
                    </a:xfrm>
                    <a:prstGeom prst="rect">
                      <a:avLst/>
                    </a:prstGeom>
                    <a:solidFill>
                      <a:srgbClr val="660033"/>
                    </a:solidFill>
                    <a:ln w="25400" cap="flat">
                      <a:solidFill>
                        <a:srgbClr val="660033"/>
                      </a:solidFill>
                      <a:prstDash val="solid"/>
                      <a:bevel/>
                    </a:ln>
                    <a:effectLst/>
                  </p:spPr>
                  <p:txBody>
                    <a:bodyPr wrap="square" lIns="65023" tIns="65023" rIns="65023" bIns="65023" numCol="1" anchor="ctr">
                      <a:noAutofit/>
                    </a:bodyPr>
                    <a:lstStyle/>
                    <a:p>
                      <a:pPr lvl="0" defTabSz="457200">
                        <a:defRPr sz="24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endParaRPr/>
                    </a:p>
                  </p:txBody>
                </p:sp>
                <p:sp>
                  <p:nvSpPr>
                    <p:cNvPr id="186" name="Shape 186"/>
                    <p:cNvSpPr/>
                    <p:nvPr/>
                  </p:nvSpPr>
                  <p:spPr>
                    <a:xfrm>
                      <a:off x="79698" y="80089"/>
                      <a:ext cx="259657" cy="258837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19679" h="19679" extrusionOk="0">
                          <a:moveTo>
                            <a:pt x="16796" y="2882"/>
                          </a:moveTo>
                          <a:cubicBezTo>
                            <a:pt x="20639" y="6724"/>
                            <a:pt x="20639" y="12954"/>
                            <a:pt x="16796" y="16796"/>
                          </a:cubicBezTo>
                          <a:cubicBezTo>
                            <a:pt x="12954" y="20639"/>
                            <a:pt x="6724" y="20639"/>
                            <a:pt x="2882" y="16796"/>
                          </a:cubicBezTo>
                          <a:cubicBezTo>
                            <a:pt x="-961" y="12954"/>
                            <a:pt x="-961" y="6724"/>
                            <a:pt x="2882" y="2882"/>
                          </a:cubicBezTo>
                          <a:cubicBezTo>
                            <a:pt x="6724" y="-961"/>
                            <a:pt x="12954" y="-961"/>
                            <a:pt x="16796" y="2882"/>
                          </a:cubicBezTo>
                          <a:close/>
                        </a:path>
                      </a:pathLst>
                    </a:custGeom>
                    <a:solidFill>
                      <a:srgbClr val="93CDDD"/>
                    </a:solidFill>
                    <a:ln w="25400" cap="flat">
                      <a:solidFill>
                        <a:srgbClr val="215968"/>
                      </a:solidFill>
                      <a:prstDash val="solid"/>
                      <a:bevel/>
                    </a:ln>
                    <a:effectLst/>
                  </p:spPr>
                  <p:txBody>
                    <a:bodyPr wrap="square" lIns="65023" tIns="65023" rIns="65023" bIns="65023" numCol="1" anchor="ctr">
                      <a:noAutofit/>
                    </a:bodyPr>
                    <a:lstStyle/>
                    <a:p>
                      <a:pPr lvl="0" defTabSz="457200">
                        <a:defRPr sz="24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endParaRPr/>
                    </a:p>
                  </p:txBody>
                </p:sp>
              </p:grpSp>
              <p:sp>
                <p:nvSpPr>
                  <p:cNvPr id="188" name="Shape 188"/>
                  <p:cNvSpPr/>
                  <p:nvPr/>
                </p:nvSpPr>
                <p:spPr>
                  <a:xfrm>
                    <a:off x="492439" y="1281859"/>
                    <a:ext cx="259657" cy="258837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19679" h="19679" extrusionOk="0">
                        <a:moveTo>
                          <a:pt x="16796" y="2882"/>
                        </a:moveTo>
                        <a:cubicBezTo>
                          <a:pt x="20639" y="6724"/>
                          <a:pt x="20639" y="12954"/>
                          <a:pt x="16796" y="16796"/>
                        </a:cubicBezTo>
                        <a:cubicBezTo>
                          <a:pt x="12954" y="20639"/>
                          <a:pt x="6724" y="20639"/>
                          <a:pt x="2882" y="16796"/>
                        </a:cubicBezTo>
                        <a:cubicBezTo>
                          <a:pt x="-961" y="12954"/>
                          <a:pt x="-961" y="6724"/>
                          <a:pt x="2882" y="2882"/>
                        </a:cubicBezTo>
                        <a:cubicBezTo>
                          <a:pt x="6724" y="-961"/>
                          <a:pt x="12954" y="-961"/>
                          <a:pt x="16796" y="2882"/>
                        </a:cubicBezTo>
                        <a:close/>
                      </a:path>
                    </a:pathLst>
                  </a:custGeom>
                  <a:solidFill>
                    <a:srgbClr val="93CDDD"/>
                  </a:solidFill>
                  <a:ln w="25400" cap="flat">
                    <a:solidFill>
                      <a:srgbClr val="215968"/>
                    </a:solidFill>
                    <a:prstDash val="solid"/>
                    <a:bevel/>
                  </a:ln>
                  <a:effectLst/>
                </p:spPr>
                <p:txBody>
                  <a:bodyPr wrap="square" lIns="65023" tIns="65023" rIns="65023" bIns="65023" numCol="1" anchor="ctr">
                    <a:noAutofit/>
                  </a:bodyPr>
                  <a:lstStyle/>
                  <a:p>
                    <a:pPr lvl="0" defTabSz="457200">
                      <a:defRPr sz="2400">
                        <a:solidFill>
                          <a:srgbClr val="1FABBB"/>
                        </a:solidFill>
                        <a:latin typeface="Calibri"/>
                        <a:ea typeface="Calibri"/>
                        <a:cs typeface="Calibri"/>
                        <a:sym typeface="Calibri"/>
                      </a:defRPr>
                    </a:pPr>
                    <a:endParaRPr/>
                  </a:p>
                </p:txBody>
              </p:sp>
              <p:grpSp>
                <p:nvGrpSpPr>
                  <p:cNvPr id="191" name="Group 191"/>
                  <p:cNvGrpSpPr/>
                  <p:nvPr/>
                </p:nvGrpSpPr>
                <p:grpSpPr>
                  <a:xfrm>
                    <a:off x="1365543" y="1183280"/>
                    <a:ext cx="419054" cy="419019"/>
                    <a:chOff x="0" y="0"/>
                    <a:chExt cx="419053" cy="419017"/>
                  </a:xfrm>
                </p:grpSpPr>
                <p:sp>
                  <p:nvSpPr>
                    <p:cNvPr id="189" name="Shape 189"/>
                    <p:cNvSpPr/>
                    <p:nvPr/>
                  </p:nvSpPr>
                  <p:spPr>
                    <a:xfrm rot="18976489" flipH="1">
                      <a:off x="61057" y="61602"/>
                      <a:ext cx="296939" cy="295814"/>
                    </a:xfrm>
                    <a:prstGeom prst="rect">
                      <a:avLst/>
                    </a:prstGeom>
                    <a:solidFill>
                      <a:srgbClr val="660033"/>
                    </a:solidFill>
                    <a:ln w="25400" cap="flat">
                      <a:solidFill>
                        <a:srgbClr val="660033"/>
                      </a:solidFill>
                      <a:prstDash val="solid"/>
                      <a:bevel/>
                    </a:ln>
                    <a:effectLst/>
                  </p:spPr>
                  <p:txBody>
                    <a:bodyPr wrap="square" lIns="65023" tIns="65023" rIns="65023" bIns="65023" numCol="1" anchor="ctr">
                      <a:noAutofit/>
                    </a:bodyPr>
                    <a:lstStyle/>
                    <a:p>
                      <a:pPr lvl="0" defTabSz="457200">
                        <a:defRPr sz="24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endParaRPr/>
                    </a:p>
                  </p:txBody>
                </p:sp>
                <p:sp>
                  <p:nvSpPr>
                    <p:cNvPr id="190" name="Shape 190"/>
                    <p:cNvSpPr/>
                    <p:nvPr/>
                  </p:nvSpPr>
                  <p:spPr>
                    <a:xfrm>
                      <a:off x="79699" y="80090"/>
                      <a:ext cx="259656" cy="258837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19679" h="19679" extrusionOk="0">
                          <a:moveTo>
                            <a:pt x="16796" y="2882"/>
                          </a:moveTo>
                          <a:cubicBezTo>
                            <a:pt x="20639" y="6724"/>
                            <a:pt x="20639" y="12954"/>
                            <a:pt x="16796" y="16796"/>
                          </a:cubicBezTo>
                          <a:cubicBezTo>
                            <a:pt x="12954" y="20639"/>
                            <a:pt x="6724" y="20639"/>
                            <a:pt x="2882" y="16796"/>
                          </a:cubicBezTo>
                          <a:cubicBezTo>
                            <a:pt x="-961" y="12954"/>
                            <a:pt x="-961" y="6724"/>
                            <a:pt x="2882" y="2882"/>
                          </a:cubicBezTo>
                          <a:cubicBezTo>
                            <a:pt x="6724" y="-961"/>
                            <a:pt x="12954" y="-961"/>
                            <a:pt x="16796" y="2882"/>
                          </a:cubicBezTo>
                          <a:close/>
                        </a:path>
                      </a:pathLst>
                    </a:custGeom>
                    <a:solidFill>
                      <a:srgbClr val="93CDDD"/>
                    </a:solidFill>
                    <a:ln w="25400" cap="flat">
                      <a:solidFill>
                        <a:srgbClr val="215968"/>
                      </a:solidFill>
                      <a:prstDash val="solid"/>
                      <a:bevel/>
                    </a:ln>
                    <a:effectLst/>
                  </p:spPr>
                  <p:txBody>
                    <a:bodyPr wrap="square" lIns="65023" tIns="65023" rIns="65023" bIns="65023" numCol="1" anchor="ctr">
                      <a:noAutofit/>
                    </a:bodyPr>
                    <a:lstStyle/>
                    <a:p>
                      <a:pPr lvl="0" defTabSz="457200">
                        <a:defRPr sz="24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endParaRPr/>
                    </a:p>
                  </p:txBody>
                </p:sp>
              </p:grpSp>
              <p:sp>
                <p:nvSpPr>
                  <p:cNvPr id="192" name="Shape 192"/>
                  <p:cNvSpPr/>
                  <p:nvPr/>
                </p:nvSpPr>
                <p:spPr>
                  <a:xfrm>
                    <a:off x="1635677" y="1245403"/>
                    <a:ext cx="259656" cy="258837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19679" h="19679" extrusionOk="0">
                        <a:moveTo>
                          <a:pt x="16796" y="2882"/>
                        </a:moveTo>
                        <a:cubicBezTo>
                          <a:pt x="20639" y="6724"/>
                          <a:pt x="20639" y="12954"/>
                          <a:pt x="16796" y="16796"/>
                        </a:cubicBezTo>
                        <a:cubicBezTo>
                          <a:pt x="12954" y="20639"/>
                          <a:pt x="6724" y="20639"/>
                          <a:pt x="2882" y="16796"/>
                        </a:cubicBezTo>
                        <a:cubicBezTo>
                          <a:pt x="-961" y="12954"/>
                          <a:pt x="-961" y="6724"/>
                          <a:pt x="2882" y="2882"/>
                        </a:cubicBezTo>
                        <a:cubicBezTo>
                          <a:pt x="6724" y="-961"/>
                          <a:pt x="12954" y="-961"/>
                          <a:pt x="16796" y="2882"/>
                        </a:cubicBezTo>
                        <a:close/>
                      </a:path>
                    </a:pathLst>
                  </a:custGeom>
                  <a:solidFill>
                    <a:srgbClr val="93CDDD"/>
                  </a:solidFill>
                  <a:ln w="25400" cap="flat">
                    <a:solidFill>
                      <a:srgbClr val="215968"/>
                    </a:solidFill>
                    <a:prstDash val="solid"/>
                    <a:bevel/>
                  </a:ln>
                  <a:effectLst/>
                </p:spPr>
                <p:txBody>
                  <a:bodyPr wrap="square" lIns="65023" tIns="65023" rIns="65023" bIns="65023" numCol="1" anchor="ctr">
                    <a:noAutofit/>
                  </a:bodyPr>
                  <a:lstStyle/>
                  <a:p>
                    <a:pPr lvl="0" defTabSz="457200">
                      <a:defRPr sz="24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defRPr>
                    </a:pPr>
                    <a:endParaRPr/>
                  </a:p>
                </p:txBody>
              </p:sp>
              <p:sp>
                <p:nvSpPr>
                  <p:cNvPr id="193" name="Shape 193"/>
                  <p:cNvSpPr/>
                  <p:nvPr/>
                </p:nvSpPr>
                <p:spPr>
                  <a:xfrm>
                    <a:off x="1704898" y="1125959"/>
                    <a:ext cx="259656" cy="258837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19679" h="19679" extrusionOk="0">
                        <a:moveTo>
                          <a:pt x="16796" y="2882"/>
                        </a:moveTo>
                        <a:cubicBezTo>
                          <a:pt x="20639" y="6724"/>
                          <a:pt x="20639" y="12954"/>
                          <a:pt x="16796" y="16796"/>
                        </a:cubicBezTo>
                        <a:cubicBezTo>
                          <a:pt x="12954" y="20639"/>
                          <a:pt x="6724" y="20639"/>
                          <a:pt x="2882" y="16796"/>
                        </a:cubicBezTo>
                        <a:cubicBezTo>
                          <a:pt x="-961" y="12954"/>
                          <a:pt x="-961" y="6724"/>
                          <a:pt x="2882" y="2882"/>
                        </a:cubicBezTo>
                        <a:cubicBezTo>
                          <a:pt x="6724" y="-961"/>
                          <a:pt x="12954" y="-961"/>
                          <a:pt x="16796" y="2882"/>
                        </a:cubicBezTo>
                        <a:close/>
                      </a:path>
                    </a:pathLst>
                  </a:custGeom>
                  <a:solidFill>
                    <a:srgbClr val="93CDDD"/>
                  </a:solidFill>
                  <a:ln w="25400" cap="flat">
                    <a:solidFill>
                      <a:srgbClr val="215968"/>
                    </a:solidFill>
                    <a:prstDash val="solid"/>
                    <a:bevel/>
                  </a:ln>
                  <a:effectLst/>
                </p:spPr>
                <p:txBody>
                  <a:bodyPr wrap="square" lIns="65023" tIns="65023" rIns="65023" bIns="65023" numCol="1" anchor="ctr">
                    <a:noAutofit/>
                  </a:bodyPr>
                  <a:lstStyle/>
                  <a:p>
                    <a:pPr lvl="0" defTabSz="457200">
                      <a:defRPr sz="24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defRPr>
                    </a:pPr>
                    <a:endParaRPr/>
                  </a:p>
                </p:txBody>
              </p:sp>
            </p:grpSp>
            <p:sp>
              <p:nvSpPr>
                <p:cNvPr id="195" name="Shape 195"/>
                <p:cNvSpPr/>
                <p:nvPr/>
              </p:nvSpPr>
              <p:spPr>
                <a:xfrm>
                  <a:off x="8248367" y="3636044"/>
                  <a:ext cx="229980" cy="229257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9679" h="19679" extrusionOk="0">
                      <a:moveTo>
                        <a:pt x="16796" y="2882"/>
                      </a:moveTo>
                      <a:cubicBezTo>
                        <a:pt x="20639" y="6724"/>
                        <a:pt x="20639" y="12954"/>
                        <a:pt x="16796" y="16796"/>
                      </a:cubicBezTo>
                      <a:cubicBezTo>
                        <a:pt x="12954" y="20639"/>
                        <a:pt x="6724" y="20639"/>
                        <a:pt x="2882" y="16796"/>
                      </a:cubicBezTo>
                      <a:cubicBezTo>
                        <a:pt x="-961" y="12954"/>
                        <a:pt x="-961" y="6724"/>
                        <a:pt x="2882" y="2882"/>
                      </a:cubicBezTo>
                      <a:cubicBezTo>
                        <a:pt x="6724" y="-961"/>
                        <a:pt x="12954" y="-961"/>
                        <a:pt x="16796" y="2882"/>
                      </a:cubicBezTo>
                      <a:close/>
                    </a:path>
                  </a:pathLst>
                </a:custGeom>
                <a:solidFill>
                  <a:srgbClr val="E6E0EC"/>
                </a:solidFill>
                <a:ln w="25400" cap="flat">
                  <a:solidFill>
                    <a:srgbClr val="B3A2C7"/>
                  </a:solidFill>
                  <a:prstDash val="solid"/>
                  <a:bevel/>
                </a:ln>
                <a:effectLst/>
              </p:spPr>
              <p:txBody>
                <a:bodyPr wrap="square" lIns="65023" tIns="65023" rIns="65023" bIns="65023" numCol="1" anchor="ctr">
                  <a:noAutofit/>
                </a:bodyPr>
                <a:lstStyle/>
                <a:p>
                  <a:pPr lvl="0" defTabSz="457200">
                    <a:defRPr sz="2400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  <p:sp>
              <p:nvSpPr>
                <p:cNvPr id="196" name="Shape 196"/>
                <p:cNvSpPr/>
                <p:nvPr/>
              </p:nvSpPr>
              <p:spPr>
                <a:xfrm>
                  <a:off x="1247340" y="1956529"/>
                  <a:ext cx="229980" cy="229257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9679" h="19679" extrusionOk="0">
                      <a:moveTo>
                        <a:pt x="16796" y="2882"/>
                      </a:moveTo>
                      <a:cubicBezTo>
                        <a:pt x="20639" y="6724"/>
                        <a:pt x="20639" y="12954"/>
                        <a:pt x="16796" y="16796"/>
                      </a:cubicBezTo>
                      <a:cubicBezTo>
                        <a:pt x="12954" y="20639"/>
                        <a:pt x="6724" y="20639"/>
                        <a:pt x="2882" y="16796"/>
                      </a:cubicBezTo>
                      <a:cubicBezTo>
                        <a:pt x="-961" y="12954"/>
                        <a:pt x="-961" y="6724"/>
                        <a:pt x="2882" y="2882"/>
                      </a:cubicBezTo>
                      <a:cubicBezTo>
                        <a:pt x="6724" y="-961"/>
                        <a:pt x="12954" y="-961"/>
                        <a:pt x="16796" y="2882"/>
                      </a:cubicBezTo>
                      <a:close/>
                    </a:path>
                  </a:pathLst>
                </a:custGeom>
                <a:solidFill>
                  <a:srgbClr val="E6E0EC"/>
                </a:solidFill>
                <a:ln w="25400" cap="flat">
                  <a:solidFill>
                    <a:srgbClr val="B3A2C7"/>
                  </a:solidFill>
                  <a:prstDash val="solid"/>
                  <a:bevel/>
                </a:ln>
                <a:effectLst/>
              </p:spPr>
              <p:txBody>
                <a:bodyPr wrap="square" lIns="65023" tIns="65023" rIns="65023" bIns="65023" numCol="1" anchor="ctr">
                  <a:noAutofit/>
                </a:bodyPr>
                <a:lstStyle/>
                <a:p>
                  <a:pPr lvl="0" defTabSz="457200">
                    <a:defRPr sz="2400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  <p:sp>
              <p:nvSpPr>
                <p:cNvPr id="197" name="Shape 197"/>
                <p:cNvSpPr/>
                <p:nvPr/>
              </p:nvSpPr>
              <p:spPr>
                <a:xfrm>
                  <a:off x="3693298" y="739534"/>
                  <a:ext cx="229980" cy="229257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9679" h="19679" extrusionOk="0">
                      <a:moveTo>
                        <a:pt x="16796" y="2882"/>
                      </a:moveTo>
                      <a:cubicBezTo>
                        <a:pt x="20639" y="6724"/>
                        <a:pt x="20639" y="12954"/>
                        <a:pt x="16796" y="16796"/>
                      </a:cubicBezTo>
                      <a:cubicBezTo>
                        <a:pt x="12954" y="20639"/>
                        <a:pt x="6724" y="20639"/>
                        <a:pt x="2882" y="16796"/>
                      </a:cubicBezTo>
                      <a:cubicBezTo>
                        <a:pt x="-961" y="12954"/>
                        <a:pt x="-961" y="6724"/>
                        <a:pt x="2882" y="2882"/>
                      </a:cubicBezTo>
                      <a:cubicBezTo>
                        <a:pt x="6724" y="-961"/>
                        <a:pt x="12954" y="-961"/>
                        <a:pt x="16796" y="2882"/>
                      </a:cubicBezTo>
                      <a:close/>
                    </a:path>
                  </a:pathLst>
                </a:custGeom>
                <a:solidFill>
                  <a:srgbClr val="E6E0EC"/>
                </a:solidFill>
                <a:ln w="25400" cap="flat">
                  <a:solidFill>
                    <a:srgbClr val="B3A2C7"/>
                  </a:solidFill>
                  <a:prstDash val="solid"/>
                  <a:bevel/>
                </a:ln>
                <a:effectLst/>
              </p:spPr>
              <p:txBody>
                <a:bodyPr wrap="square" lIns="65023" tIns="65023" rIns="65023" bIns="65023" numCol="1" anchor="ctr">
                  <a:noAutofit/>
                </a:bodyPr>
                <a:lstStyle/>
                <a:p>
                  <a:pPr lvl="0" defTabSz="457200">
                    <a:defRPr sz="2400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  <p:sp>
              <p:nvSpPr>
                <p:cNvPr id="198" name="Shape 198"/>
                <p:cNvSpPr/>
                <p:nvPr/>
              </p:nvSpPr>
              <p:spPr>
                <a:xfrm>
                  <a:off x="3985528" y="816724"/>
                  <a:ext cx="229980" cy="22925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9679" h="19679" extrusionOk="0">
                      <a:moveTo>
                        <a:pt x="16796" y="2882"/>
                      </a:moveTo>
                      <a:cubicBezTo>
                        <a:pt x="20639" y="6724"/>
                        <a:pt x="20639" y="12954"/>
                        <a:pt x="16796" y="16796"/>
                      </a:cubicBezTo>
                      <a:cubicBezTo>
                        <a:pt x="12954" y="20639"/>
                        <a:pt x="6724" y="20639"/>
                        <a:pt x="2882" y="16796"/>
                      </a:cubicBezTo>
                      <a:cubicBezTo>
                        <a:pt x="-961" y="12954"/>
                        <a:pt x="-961" y="6724"/>
                        <a:pt x="2882" y="2882"/>
                      </a:cubicBezTo>
                      <a:cubicBezTo>
                        <a:pt x="6724" y="-961"/>
                        <a:pt x="12954" y="-961"/>
                        <a:pt x="16796" y="2882"/>
                      </a:cubicBezTo>
                      <a:close/>
                    </a:path>
                  </a:pathLst>
                </a:custGeom>
                <a:solidFill>
                  <a:srgbClr val="E6E0EC"/>
                </a:solidFill>
                <a:ln w="25400" cap="flat">
                  <a:solidFill>
                    <a:srgbClr val="B3A2C7"/>
                  </a:solidFill>
                  <a:prstDash val="solid"/>
                  <a:bevel/>
                </a:ln>
                <a:effectLst/>
              </p:spPr>
              <p:txBody>
                <a:bodyPr wrap="square" lIns="65023" tIns="65023" rIns="65023" bIns="65023" numCol="1" anchor="ctr">
                  <a:noAutofit/>
                </a:bodyPr>
                <a:lstStyle/>
                <a:p>
                  <a:pPr lvl="0" defTabSz="457200">
                    <a:defRPr sz="2400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  <p:sp>
              <p:nvSpPr>
                <p:cNvPr id="199" name="Shape 199"/>
                <p:cNvSpPr/>
                <p:nvPr/>
              </p:nvSpPr>
              <p:spPr>
                <a:xfrm>
                  <a:off x="3863039" y="739534"/>
                  <a:ext cx="229980" cy="229257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9679" h="19679" extrusionOk="0">
                      <a:moveTo>
                        <a:pt x="16796" y="2882"/>
                      </a:moveTo>
                      <a:cubicBezTo>
                        <a:pt x="20639" y="6724"/>
                        <a:pt x="20639" y="12954"/>
                        <a:pt x="16796" y="16796"/>
                      </a:cubicBezTo>
                      <a:cubicBezTo>
                        <a:pt x="12954" y="20639"/>
                        <a:pt x="6724" y="20639"/>
                        <a:pt x="2882" y="16796"/>
                      </a:cubicBezTo>
                      <a:cubicBezTo>
                        <a:pt x="-961" y="12954"/>
                        <a:pt x="-961" y="6724"/>
                        <a:pt x="2882" y="2882"/>
                      </a:cubicBezTo>
                      <a:cubicBezTo>
                        <a:pt x="6724" y="-961"/>
                        <a:pt x="12954" y="-961"/>
                        <a:pt x="16796" y="2882"/>
                      </a:cubicBezTo>
                      <a:close/>
                    </a:path>
                  </a:pathLst>
                </a:custGeom>
                <a:solidFill>
                  <a:srgbClr val="E6E0EC"/>
                </a:solidFill>
                <a:ln w="25400" cap="flat">
                  <a:solidFill>
                    <a:srgbClr val="B3A2C7"/>
                  </a:solidFill>
                  <a:prstDash val="solid"/>
                  <a:bevel/>
                </a:ln>
                <a:effectLst/>
              </p:spPr>
              <p:txBody>
                <a:bodyPr wrap="square" lIns="65023" tIns="65023" rIns="65023" bIns="65023" numCol="1" anchor="ctr">
                  <a:noAutofit/>
                </a:bodyPr>
                <a:lstStyle/>
                <a:p>
                  <a:pPr lvl="0" defTabSz="457200">
                    <a:defRPr sz="2400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  <p:sp>
              <p:nvSpPr>
                <p:cNvPr id="200" name="Shape 200"/>
                <p:cNvSpPr/>
                <p:nvPr/>
              </p:nvSpPr>
              <p:spPr>
                <a:xfrm>
                  <a:off x="2400643" y="3081392"/>
                  <a:ext cx="229980" cy="229257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9679" h="19679" extrusionOk="0">
                      <a:moveTo>
                        <a:pt x="16796" y="2882"/>
                      </a:moveTo>
                      <a:cubicBezTo>
                        <a:pt x="20639" y="6724"/>
                        <a:pt x="20639" y="12954"/>
                        <a:pt x="16796" y="16796"/>
                      </a:cubicBezTo>
                      <a:cubicBezTo>
                        <a:pt x="12954" y="20639"/>
                        <a:pt x="6724" y="20639"/>
                        <a:pt x="2882" y="16796"/>
                      </a:cubicBezTo>
                      <a:cubicBezTo>
                        <a:pt x="-961" y="12954"/>
                        <a:pt x="-961" y="6724"/>
                        <a:pt x="2882" y="2882"/>
                      </a:cubicBezTo>
                      <a:cubicBezTo>
                        <a:pt x="6724" y="-961"/>
                        <a:pt x="12954" y="-961"/>
                        <a:pt x="16796" y="2882"/>
                      </a:cubicBezTo>
                      <a:close/>
                    </a:path>
                  </a:pathLst>
                </a:custGeom>
                <a:solidFill>
                  <a:srgbClr val="E6E0EC"/>
                </a:solidFill>
                <a:ln w="25400" cap="flat">
                  <a:solidFill>
                    <a:srgbClr val="B3A2C7"/>
                  </a:solidFill>
                  <a:prstDash val="solid"/>
                  <a:bevel/>
                </a:ln>
                <a:effectLst/>
              </p:spPr>
              <p:txBody>
                <a:bodyPr wrap="square" lIns="65023" tIns="65023" rIns="65023" bIns="65023" numCol="1" anchor="ctr">
                  <a:noAutofit/>
                </a:bodyPr>
                <a:lstStyle/>
                <a:p>
                  <a:pPr lvl="0" defTabSz="457200">
                    <a:defRPr sz="2400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  <p:sp>
              <p:nvSpPr>
                <p:cNvPr id="201" name="Shape 201"/>
                <p:cNvSpPr/>
                <p:nvPr/>
              </p:nvSpPr>
              <p:spPr>
                <a:xfrm>
                  <a:off x="6894157" y="1170929"/>
                  <a:ext cx="229980" cy="22925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9679" h="19679" extrusionOk="0">
                      <a:moveTo>
                        <a:pt x="16796" y="2882"/>
                      </a:moveTo>
                      <a:cubicBezTo>
                        <a:pt x="20639" y="6724"/>
                        <a:pt x="20639" y="12954"/>
                        <a:pt x="16796" y="16796"/>
                      </a:cubicBezTo>
                      <a:cubicBezTo>
                        <a:pt x="12954" y="20639"/>
                        <a:pt x="6724" y="20639"/>
                        <a:pt x="2882" y="16796"/>
                      </a:cubicBezTo>
                      <a:cubicBezTo>
                        <a:pt x="-961" y="12954"/>
                        <a:pt x="-961" y="6724"/>
                        <a:pt x="2882" y="2882"/>
                      </a:cubicBezTo>
                      <a:cubicBezTo>
                        <a:pt x="6724" y="-961"/>
                        <a:pt x="12954" y="-961"/>
                        <a:pt x="16796" y="2882"/>
                      </a:cubicBezTo>
                      <a:close/>
                    </a:path>
                  </a:pathLst>
                </a:custGeom>
                <a:solidFill>
                  <a:srgbClr val="E6E0EC"/>
                </a:solidFill>
                <a:ln w="25400" cap="flat">
                  <a:solidFill>
                    <a:srgbClr val="B3A2C7"/>
                  </a:solidFill>
                  <a:prstDash val="solid"/>
                  <a:bevel/>
                </a:ln>
                <a:effectLst/>
              </p:spPr>
              <p:txBody>
                <a:bodyPr wrap="square" lIns="65023" tIns="65023" rIns="65023" bIns="65023" numCol="1" anchor="ctr">
                  <a:noAutofit/>
                </a:bodyPr>
                <a:lstStyle/>
                <a:p>
                  <a:pPr lvl="0" defTabSz="457200">
                    <a:defRPr sz="2400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  <p:sp>
              <p:nvSpPr>
                <p:cNvPr id="202" name="Shape 202"/>
                <p:cNvSpPr/>
                <p:nvPr/>
              </p:nvSpPr>
              <p:spPr>
                <a:xfrm>
                  <a:off x="7078822" y="1663952"/>
                  <a:ext cx="229980" cy="229257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9679" h="19679" extrusionOk="0">
                      <a:moveTo>
                        <a:pt x="16796" y="2882"/>
                      </a:moveTo>
                      <a:cubicBezTo>
                        <a:pt x="20639" y="6724"/>
                        <a:pt x="20639" y="12954"/>
                        <a:pt x="16796" y="16796"/>
                      </a:cubicBezTo>
                      <a:cubicBezTo>
                        <a:pt x="12954" y="20639"/>
                        <a:pt x="6724" y="20639"/>
                        <a:pt x="2882" y="16796"/>
                      </a:cubicBezTo>
                      <a:cubicBezTo>
                        <a:pt x="-961" y="12954"/>
                        <a:pt x="-961" y="6724"/>
                        <a:pt x="2882" y="2882"/>
                      </a:cubicBezTo>
                      <a:cubicBezTo>
                        <a:pt x="6724" y="-961"/>
                        <a:pt x="12954" y="-961"/>
                        <a:pt x="16796" y="2882"/>
                      </a:cubicBezTo>
                      <a:close/>
                    </a:path>
                  </a:pathLst>
                </a:custGeom>
                <a:solidFill>
                  <a:srgbClr val="93CDDD"/>
                </a:solidFill>
                <a:ln w="25400" cap="flat">
                  <a:solidFill>
                    <a:srgbClr val="215968"/>
                  </a:solidFill>
                  <a:prstDash val="solid"/>
                  <a:bevel/>
                </a:ln>
                <a:effectLst/>
              </p:spPr>
              <p:txBody>
                <a:bodyPr wrap="square" lIns="65023" tIns="65023" rIns="65023" bIns="65023" numCol="1" anchor="ctr">
                  <a:noAutofit/>
                </a:bodyPr>
                <a:lstStyle/>
                <a:p>
                  <a:pPr lvl="0" defTabSz="457200">
                    <a:defRPr sz="2400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  <p:sp>
              <p:nvSpPr>
                <p:cNvPr id="203" name="Shape 203"/>
                <p:cNvSpPr/>
                <p:nvPr/>
              </p:nvSpPr>
              <p:spPr>
                <a:xfrm>
                  <a:off x="7925048" y="3204649"/>
                  <a:ext cx="229980" cy="229257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9679" h="19679" extrusionOk="0">
                      <a:moveTo>
                        <a:pt x="16796" y="2882"/>
                      </a:moveTo>
                      <a:cubicBezTo>
                        <a:pt x="20639" y="6724"/>
                        <a:pt x="20639" y="12954"/>
                        <a:pt x="16796" y="16796"/>
                      </a:cubicBezTo>
                      <a:cubicBezTo>
                        <a:pt x="12954" y="20639"/>
                        <a:pt x="6724" y="20639"/>
                        <a:pt x="2882" y="16796"/>
                      </a:cubicBezTo>
                      <a:cubicBezTo>
                        <a:pt x="-961" y="12954"/>
                        <a:pt x="-961" y="6724"/>
                        <a:pt x="2882" y="2882"/>
                      </a:cubicBezTo>
                      <a:cubicBezTo>
                        <a:pt x="6724" y="-961"/>
                        <a:pt x="12954" y="-961"/>
                        <a:pt x="16796" y="2882"/>
                      </a:cubicBezTo>
                      <a:close/>
                    </a:path>
                  </a:pathLst>
                </a:custGeom>
                <a:solidFill>
                  <a:srgbClr val="E6E0EC"/>
                </a:solidFill>
                <a:ln w="25400" cap="flat">
                  <a:solidFill>
                    <a:srgbClr val="B3A2C7"/>
                  </a:solidFill>
                  <a:prstDash val="solid"/>
                  <a:bevel/>
                </a:ln>
                <a:effectLst/>
              </p:spPr>
              <p:txBody>
                <a:bodyPr wrap="square" lIns="65023" tIns="65023" rIns="65023" bIns="65023" numCol="1" anchor="ctr">
                  <a:noAutofit/>
                </a:bodyPr>
                <a:lstStyle/>
                <a:p>
                  <a:pPr lvl="0" defTabSz="457200">
                    <a:defRPr sz="2400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  <p:sp>
              <p:nvSpPr>
                <p:cNvPr id="204" name="Shape 204"/>
                <p:cNvSpPr/>
                <p:nvPr/>
              </p:nvSpPr>
              <p:spPr>
                <a:xfrm rot="18976489" flipH="1">
                  <a:off x="7632199" y="3266371"/>
                  <a:ext cx="296939" cy="295815"/>
                </a:xfrm>
                <a:prstGeom prst="rect">
                  <a:avLst/>
                </a:prstGeom>
                <a:solidFill>
                  <a:srgbClr val="E6E0EC"/>
                </a:solidFill>
                <a:ln w="25400" cap="flat">
                  <a:solidFill>
                    <a:srgbClr val="B3A2C7"/>
                  </a:solidFill>
                  <a:prstDash val="solid"/>
                  <a:bevel/>
                </a:ln>
                <a:effectLst/>
              </p:spPr>
              <p:txBody>
                <a:bodyPr wrap="square" lIns="65023" tIns="65023" rIns="65023" bIns="65023" numCol="1" anchor="ctr">
                  <a:noAutofit/>
                </a:bodyPr>
                <a:lstStyle/>
                <a:p>
                  <a:pPr lvl="0" defTabSz="457200">
                    <a:defRPr sz="2400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  <p:sp>
              <p:nvSpPr>
                <p:cNvPr id="205" name="Shape 205"/>
                <p:cNvSpPr/>
                <p:nvPr/>
              </p:nvSpPr>
              <p:spPr>
                <a:xfrm>
                  <a:off x="7694372" y="3451160"/>
                  <a:ext cx="229980" cy="22925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9679" h="19679" extrusionOk="0">
                      <a:moveTo>
                        <a:pt x="16796" y="2882"/>
                      </a:moveTo>
                      <a:cubicBezTo>
                        <a:pt x="20639" y="6724"/>
                        <a:pt x="20639" y="12954"/>
                        <a:pt x="16796" y="16796"/>
                      </a:cubicBezTo>
                      <a:cubicBezTo>
                        <a:pt x="12954" y="20639"/>
                        <a:pt x="6724" y="20639"/>
                        <a:pt x="2882" y="16796"/>
                      </a:cubicBezTo>
                      <a:cubicBezTo>
                        <a:pt x="-961" y="12954"/>
                        <a:pt x="-961" y="6724"/>
                        <a:pt x="2882" y="2882"/>
                      </a:cubicBezTo>
                      <a:cubicBezTo>
                        <a:pt x="6724" y="-961"/>
                        <a:pt x="12954" y="-961"/>
                        <a:pt x="16796" y="2882"/>
                      </a:cubicBezTo>
                      <a:close/>
                    </a:path>
                  </a:pathLst>
                </a:custGeom>
                <a:solidFill>
                  <a:srgbClr val="E6E0EC"/>
                </a:solidFill>
                <a:ln w="25400" cap="flat">
                  <a:solidFill>
                    <a:srgbClr val="B3A2C7"/>
                  </a:solidFill>
                  <a:prstDash val="solid"/>
                  <a:bevel/>
                </a:ln>
                <a:effectLst/>
              </p:spPr>
              <p:txBody>
                <a:bodyPr wrap="square" lIns="65023" tIns="65023" rIns="65023" bIns="65023" numCol="1" anchor="ctr">
                  <a:noAutofit/>
                </a:bodyPr>
                <a:lstStyle/>
                <a:p>
                  <a:pPr lvl="0" defTabSz="457200">
                    <a:defRPr sz="2400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</p:grpSp>
          <p:sp>
            <p:nvSpPr>
              <p:cNvPr id="207" name="Shape 207"/>
              <p:cNvSpPr/>
              <p:nvPr/>
            </p:nvSpPr>
            <p:spPr>
              <a:xfrm>
                <a:off x="872290" y="1334851"/>
                <a:ext cx="259656" cy="2588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solidFill>
                <a:srgbClr val="93CDDD"/>
              </a:solidFill>
              <a:ln w="25400" cap="flat">
                <a:solidFill>
                  <a:srgbClr val="215968"/>
                </a:solidFill>
                <a:prstDash val="solid"/>
                <a:bevel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lvl="0" defTabSz="457200">
                  <a:defRPr sz="2400">
                    <a:solidFill>
                      <a:srgbClr val="1FABBB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208" name="Shape 208"/>
              <p:cNvSpPr/>
              <p:nvPr/>
            </p:nvSpPr>
            <p:spPr>
              <a:xfrm>
                <a:off x="595377" y="1032527"/>
                <a:ext cx="259656" cy="2588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solidFill>
                <a:srgbClr val="93CDDD"/>
              </a:solidFill>
              <a:ln w="25400" cap="flat">
                <a:solidFill>
                  <a:srgbClr val="215968"/>
                </a:solidFill>
                <a:prstDash val="solid"/>
                <a:bevel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lvl="0" defTabSz="457200">
                  <a:defRPr sz="2400">
                    <a:solidFill>
                      <a:srgbClr val="1FABBB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209" name="Shape 209"/>
              <p:cNvSpPr/>
              <p:nvPr/>
            </p:nvSpPr>
            <p:spPr>
              <a:xfrm>
                <a:off x="811842" y="1457896"/>
                <a:ext cx="259656" cy="2588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solidFill>
                <a:srgbClr val="93CDDD"/>
              </a:solidFill>
              <a:ln w="25400" cap="flat">
                <a:solidFill>
                  <a:srgbClr val="215968"/>
                </a:solidFill>
                <a:prstDash val="solid"/>
                <a:bevel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lvl="0" defTabSz="457200">
                  <a:defRPr sz="2400">
                    <a:solidFill>
                      <a:srgbClr val="1FABBB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210" name="Shape 210"/>
              <p:cNvSpPr/>
              <p:nvPr/>
            </p:nvSpPr>
            <p:spPr>
              <a:xfrm>
                <a:off x="377449" y="537979"/>
                <a:ext cx="229980" cy="22925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solidFill>
                <a:srgbClr val="93CDDD"/>
              </a:solidFill>
              <a:ln w="25400" cap="flat">
                <a:solidFill>
                  <a:srgbClr val="215968"/>
                </a:solidFill>
                <a:prstDash val="solid"/>
                <a:bevel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lvl="0" defTabSz="457200">
                  <a:defRPr sz="24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</p:grpSp>
        <p:sp>
          <p:nvSpPr>
            <p:cNvPr id="212" name="Shape 212"/>
            <p:cNvSpPr/>
            <p:nvPr/>
          </p:nvSpPr>
          <p:spPr>
            <a:xfrm>
              <a:off x="1575069" y="1350103"/>
              <a:ext cx="259656" cy="2588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93CDDD"/>
            </a:solidFill>
            <a:ln w="25400" cap="flat">
              <a:solidFill>
                <a:srgbClr val="215968"/>
              </a:solidFill>
              <a:prstDash val="solid"/>
              <a:bevel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lvl="0" defTabSz="45720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sp>
        <p:nvSpPr>
          <p:cNvPr id="214" name="Shape 214"/>
          <p:cNvSpPr/>
          <p:nvPr/>
        </p:nvSpPr>
        <p:spPr>
          <a:xfrm>
            <a:off x="650239" y="1710638"/>
            <a:ext cx="4732304" cy="146354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>
            <a:spAutoFit/>
          </a:bodyPr>
          <a:lstStyle>
            <a:lvl1pPr algn="l" defTabSz="457200">
              <a:spcBef>
                <a:spcPts val="1200"/>
              </a:spcBef>
              <a:defRPr sz="2800">
                <a:solidFill>
                  <a:srgbClr val="186072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186072"/>
                </a:solidFill>
              </a:rPr>
              <a:t>Three major components for a flexible, scalable, sustainable network</a:t>
            </a:r>
          </a:p>
        </p:txBody>
      </p:sp>
      <p:grpSp>
        <p:nvGrpSpPr>
          <p:cNvPr id="220" name="Group 220"/>
          <p:cNvGrpSpPr/>
          <p:nvPr/>
        </p:nvGrpSpPr>
        <p:grpSpPr>
          <a:xfrm>
            <a:off x="1072117" y="2264383"/>
            <a:ext cx="7405986" cy="4141527"/>
            <a:chOff x="0" y="0"/>
            <a:chExt cx="7405984" cy="4141525"/>
          </a:xfrm>
        </p:grpSpPr>
        <p:sp>
          <p:nvSpPr>
            <p:cNvPr id="215" name="Shape 215"/>
            <p:cNvSpPr/>
            <p:nvPr/>
          </p:nvSpPr>
          <p:spPr>
            <a:xfrm>
              <a:off x="7074674" y="-1"/>
              <a:ext cx="331311" cy="5295"/>
            </a:xfrm>
            <a:prstGeom prst="line">
              <a:avLst/>
            </a:prstGeom>
            <a:noFill/>
            <a:ln w="12700" cap="flat">
              <a:solidFill>
                <a:srgbClr val="800000"/>
              </a:solidFill>
              <a:prstDash val="solid"/>
              <a:round/>
            </a:ln>
            <a:effectLst/>
          </p:spPr>
          <p:txBody>
            <a:bodyPr wrap="square" lIns="65023" tIns="65023" rIns="65023" bIns="65023" numCol="1" anchor="t">
              <a:noAutofit/>
            </a:bodyPr>
            <a:lstStyle/>
            <a:p>
              <a:pPr lvl="0" algn="l" defTabSz="45720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grpSp>
          <p:nvGrpSpPr>
            <p:cNvPr id="219" name="Group 219"/>
            <p:cNvGrpSpPr/>
            <p:nvPr/>
          </p:nvGrpSpPr>
          <p:grpSpPr>
            <a:xfrm>
              <a:off x="-1" y="1"/>
              <a:ext cx="7070591" cy="4141525"/>
              <a:chOff x="0" y="0"/>
              <a:chExt cx="7070589" cy="4141523"/>
            </a:xfrm>
          </p:grpSpPr>
          <p:sp>
            <p:nvSpPr>
              <p:cNvPr id="216" name="Shape 216"/>
              <p:cNvSpPr/>
              <p:nvPr/>
            </p:nvSpPr>
            <p:spPr>
              <a:xfrm flipV="1">
                <a:off x="832606" y="0"/>
                <a:ext cx="6237981" cy="4051459"/>
              </a:xfrm>
              <a:prstGeom prst="line">
                <a:avLst/>
              </a:prstGeom>
              <a:noFill/>
              <a:ln w="12700" cap="flat">
                <a:solidFill>
                  <a:srgbClr val="800000"/>
                </a:solidFill>
                <a:prstDash val="solid"/>
                <a:round/>
              </a:ln>
              <a:effectLst/>
            </p:spPr>
            <p:txBody>
              <a:bodyPr wrap="square" lIns="65023" tIns="65023" rIns="65023" bIns="65023" numCol="1" anchor="t">
                <a:noAutofit/>
              </a:bodyPr>
              <a:lstStyle/>
              <a:p>
                <a:pPr lvl="0" algn="l" defTabSz="457200">
                  <a:defRPr sz="16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217" name="Shape 217"/>
              <p:cNvSpPr/>
              <p:nvPr/>
            </p:nvSpPr>
            <p:spPr>
              <a:xfrm flipH="1">
                <a:off x="237356" y="18621"/>
                <a:ext cx="6833234" cy="4089558"/>
              </a:xfrm>
              <a:prstGeom prst="line">
                <a:avLst/>
              </a:prstGeom>
              <a:noFill/>
              <a:ln w="12700" cap="flat">
                <a:solidFill>
                  <a:srgbClr val="800000"/>
                </a:solidFill>
                <a:prstDash val="solid"/>
                <a:round/>
              </a:ln>
              <a:effectLst/>
            </p:spPr>
            <p:txBody>
              <a:bodyPr wrap="square" lIns="65023" tIns="65023" rIns="65023" bIns="65023" numCol="1" anchor="t">
                <a:noAutofit/>
              </a:bodyPr>
              <a:lstStyle/>
              <a:p>
                <a:pPr lvl="0" algn="l" defTabSz="457200">
                  <a:defRPr sz="16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218" name="Shape 218"/>
              <p:cNvSpPr/>
              <p:nvPr/>
            </p:nvSpPr>
            <p:spPr>
              <a:xfrm flipV="1">
                <a:off x="-1" y="18624"/>
                <a:ext cx="7070588" cy="4122900"/>
              </a:xfrm>
              <a:prstGeom prst="line">
                <a:avLst/>
              </a:prstGeom>
              <a:noFill/>
              <a:ln w="12700" cap="flat">
                <a:solidFill>
                  <a:srgbClr val="800000"/>
                </a:solidFill>
                <a:prstDash val="solid"/>
                <a:round/>
              </a:ln>
              <a:effectLst/>
            </p:spPr>
            <p:txBody>
              <a:bodyPr wrap="square" lIns="65023" tIns="65023" rIns="65023" bIns="65023" numCol="1" anchor="t">
                <a:noAutofit/>
              </a:bodyPr>
              <a:lstStyle/>
              <a:p>
                <a:pPr lvl="0" algn="l" defTabSz="457200">
                  <a:defRPr sz="16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</p:grpSp>
      </p:grpSp>
      <p:sp>
        <p:nvSpPr>
          <p:cNvPr id="221" name="Shape 221"/>
          <p:cNvSpPr/>
          <p:nvPr/>
        </p:nvSpPr>
        <p:spPr>
          <a:xfrm>
            <a:off x="8330562" y="1945685"/>
            <a:ext cx="4023999" cy="4676649"/>
          </a:xfrm>
          <a:prstGeom prst="rect">
            <a:avLst/>
          </a:prstGeom>
          <a:solidFill>
            <a:srgbClr val="FFFFFF"/>
          </a:solidFill>
          <a:ln w="12700">
            <a:solidFill>
              <a:srgbClr val="1A435D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>
            <a:spAutoFit/>
          </a:bodyPr>
          <a:lstStyle/>
          <a:p>
            <a:pPr lvl="0" algn="l" defTabSz="457200">
              <a:spcBef>
                <a:spcPts val="1000"/>
              </a:spcBef>
              <a:defRPr sz="1800"/>
            </a:pPr>
            <a:r>
              <a:rPr sz="2400" b="1">
                <a:solidFill>
                  <a:srgbClr val="186072"/>
                </a:solidFill>
                <a:latin typeface="Calibri"/>
                <a:ea typeface="Calibri"/>
                <a:cs typeface="Calibri"/>
                <a:sym typeface="Calibri"/>
              </a:rPr>
              <a:t>Coordinating Nodes</a:t>
            </a:r>
          </a:p>
          <a:p>
            <a:pPr marL="243839" lvl="0" indent="-243839" algn="l" defTabSz="457200">
              <a:spcBef>
                <a:spcPts val="100"/>
              </a:spcBef>
              <a:buClr>
                <a:srgbClr val="186072"/>
              </a:buClr>
              <a:buSzPct val="100000"/>
              <a:buChar char="•"/>
              <a:defRPr sz="1800"/>
            </a:pPr>
            <a:r>
              <a:rPr sz="2400">
                <a:solidFill>
                  <a:srgbClr val="186072"/>
                </a:solidFill>
                <a:latin typeface="Calibri"/>
                <a:ea typeface="Calibri"/>
                <a:cs typeface="Calibri"/>
                <a:sym typeface="Calibri"/>
              </a:rPr>
              <a:t>retain complete metadata catalog </a:t>
            </a:r>
          </a:p>
          <a:p>
            <a:pPr marL="243839" lvl="0" indent="-243839" algn="l" defTabSz="457200">
              <a:spcBef>
                <a:spcPts val="100"/>
              </a:spcBef>
              <a:buClr>
                <a:srgbClr val="186072"/>
              </a:buClr>
              <a:buSzPct val="100000"/>
              <a:buChar char="•"/>
              <a:defRPr sz="1800"/>
            </a:pPr>
            <a:r>
              <a:rPr sz="2400">
                <a:solidFill>
                  <a:srgbClr val="186072"/>
                </a:solidFill>
                <a:latin typeface="Calibri"/>
                <a:ea typeface="Calibri"/>
                <a:cs typeface="Calibri"/>
                <a:sym typeface="Calibri"/>
              </a:rPr>
              <a:t>indexing for search</a:t>
            </a:r>
          </a:p>
          <a:p>
            <a:pPr marL="243839" lvl="0" indent="-243839" algn="l" defTabSz="457200">
              <a:spcBef>
                <a:spcPts val="100"/>
              </a:spcBef>
              <a:buClr>
                <a:srgbClr val="186072"/>
              </a:buClr>
              <a:buSzPct val="100000"/>
              <a:buChar char="•"/>
              <a:defRPr sz="1800"/>
            </a:pPr>
            <a:r>
              <a:rPr sz="2400">
                <a:solidFill>
                  <a:srgbClr val="186072"/>
                </a:solidFill>
                <a:latin typeface="Calibri"/>
                <a:ea typeface="Calibri"/>
                <a:cs typeface="Calibri"/>
                <a:sym typeface="Calibri"/>
              </a:rPr>
              <a:t>network-wide services</a:t>
            </a:r>
          </a:p>
          <a:p>
            <a:pPr marL="243839" lvl="0" indent="-243839" algn="l" defTabSz="457200">
              <a:spcBef>
                <a:spcPts val="100"/>
              </a:spcBef>
              <a:buClr>
                <a:srgbClr val="186072"/>
              </a:buClr>
              <a:buSzPct val="100000"/>
              <a:buChar char="•"/>
              <a:defRPr sz="1800"/>
            </a:pPr>
            <a:r>
              <a:rPr sz="2400">
                <a:solidFill>
                  <a:srgbClr val="186072"/>
                </a:solidFill>
                <a:latin typeface="Calibri"/>
                <a:ea typeface="Calibri"/>
                <a:cs typeface="Calibri"/>
                <a:sym typeface="Calibri"/>
              </a:rPr>
              <a:t>ensure content availability (preservation)  </a:t>
            </a:r>
          </a:p>
          <a:p>
            <a:pPr marL="243839" lvl="0" indent="-243839" algn="l" defTabSz="457200">
              <a:spcBef>
                <a:spcPts val="100"/>
              </a:spcBef>
              <a:buClr>
                <a:srgbClr val="186072"/>
              </a:buClr>
              <a:buSzPct val="100000"/>
              <a:buChar char="•"/>
              <a:defRPr sz="1800"/>
            </a:pPr>
            <a:r>
              <a:rPr sz="2400">
                <a:solidFill>
                  <a:srgbClr val="186072"/>
                </a:solidFill>
                <a:latin typeface="Calibri"/>
                <a:ea typeface="Calibri"/>
                <a:cs typeface="Calibri"/>
                <a:sym typeface="Calibri"/>
              </a:rPr>
              <a:t>replication services</a:t>
            </a:r>
          </a:p>
          <a:p>
            <a:pPr marL="243839" lvl="0" indent="-243839" algn="l" defTabSz="457200">
              <a:spcBef>
                <a:spcPts val="100"/>
              </a:spcBef>
              <a:buClr>
                <a:srgbClr val="186072"/>
              </a:buClr>
              <a:buSzPct val="100000"/>
              <a:buChar char="•"/>
              <a:defRPr sz="1800"/>
            </a:pPr>
            <a:endParaRPr sz="2400">
              <a:solidFill>
                <a:srgbClr val="18607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43839" lvl="0" indent="-243839" algn="l" defTabSz="457200">
              <a:spcBef>
                <a:spcPts val="100"/>
              </a:spcBef>
              <a:buClr>
                <a:srgbClr val="186072"/>
              </a:buClr>
              <a:buSzPct val="100000"/>
              <a:buChar char="•"/>
              <a:defRPr sz="1800"/>
            </a:pPr>
            <a:endParaRPr sz="2400">
              <a:solidFill>
                <a:srgbClr val="18607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43839" lvl="0" indent="-243839" algn="l" defTabSz="457200">
              <a:spcBef>
                <a:spcPts val="100"/>
              </a:spcBef>
              <a:buClr>
                <a:srgbClr val="186072"/>
              </a:buClr>
              <a:buSzPct val="100000"/>
              <a:buChar char="•"/>
              <a:defRPr sz="1800"/>
            </a:pPr>
            <a:endParaRPr sz="2400">
              <a:solidFill>
                <a:srgbClr val="18607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2" name="image51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387485" y="5072880"/>
            <a:ext cx="2405889" cy="643241"/>
          </a:xfrm>
          <a:prstGeom prst="rect">
            <a:avLst/>
          </a:prstGeom>
          <a:ln w="12700">
            <a:solidFill>
              <a:srgbClr val="BFBFBF"/>
            </a:solidFill>
            <a:miter/>
          </a:ln>
        </p:spPr>
      </p:pic>
      <p:grpSp>
        <p:nvGrpSpPr>
          <p:cNvPr id="226" name="Group 226"/>
          <p:cNvGrpSpPr/>
          <p:nvPr/>
        </p:nvGrpSpPr>
        <p:grpSpPr>
          <a:xfrm>
            <a:off x="8381028" y="5759597"/>
            <a:ext cx="2418894" cy="877182"/>
            <a:chOff x="0" y="0"/>
            <a:chExt cx="2418892" cy="877181"/>
          </a:xfrm>
        </p:grpSpPr>
        <p:sp>
          <p:nvSpPr>
            <p:cNvPr id="223" name="Shape 223"/>
            <p:cNvSpPr/>
            <p:nvPr/>
          </p:nvSpPr>
          <p:spPr>
            <a:xfrm>
              <a:off x="0" y="-1"/>
              <a:ext cx="2418893" cy="87718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BFBFBF"/>
              </a:solidFill>
              <a:prstDash val="solid"/>
              <a:bevel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lvl="0" defTabSz="45720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pic>
          <p:nvPicPr>
            <p:cNvPr id="224" name="image52.png"/>
            <p:cNvPicPr/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927768" y="54768"/>
              <a:ext cx="1443686" cy="76605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25" name="image53.png"/>
            <p:cNvPicPr/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59791" y="54768"/>
              <a:ext cx="749032" cy="75785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232" name="Group 232"/>
          <p:cNvGrpSpPr/>
          <p:nvPr/>
        </p:nvGrpSpPr>
        <p:grpSpPr>
          <a:xfrm>
            <a:off x="10841977" y="5057327"/>
            <a:ext cx="1470414" cy="1577315"/>
            <a:chOff x="0" y="0"/>
            <a:chExt cx="1470412" cy="1577314"/>
          </a:xfrm>
        </p:grpSpPr>
        <p:sp>
          <p:nvSpPr>
            <p:cNvPr id="227" name="Shape 227"/>
            <p:cNvSpPr/>
            <p:nvPr/>
          </p:nvSpPr>
          <p:spPr>
            <a:xfrm>
              <a:off x="0" y="0"/>
              <a:ext cx="1470413" cy="1577315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BFBFBF"/>
              </a:solidFill>
              <a:prstDash val="solid"/>
              <a:bevel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lvl="0" defTabSz="45720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grpSp>
          <p:nvGrpSpPr>
            <p:cNvPr id="230" name="Group 230" descr="ORNL_leaf white"/>
            <p:cNvGrpSpPr/>
            <p:nvPr/>
          </p:nvGrpSpPr>
          <p:grpSpPr>
            <a:xfrm>
              <a:off x="50905" y="54859"/>
              <a:ext cx="1367719" cy="645895"/>
              <a:chOff x="0" y="0"/>
              <a:chExt cx="1367718" cy="645894"/>
            </a:xfrm>
          </p:grpSpPr>
          <p:sp>
            <p:nvSpPr>
              <p:cNvPr id="228" name="Shape 228"/>
              <p:cNvSpPr/>
              <p:nvPr/>
            </p:nvSpPr>
            <p:spPr>
              <a:xfrm>
                <a:off x="0" y="0"/>
                <a:ext cx="1367719" cy="645895"/>
              </a:xfrm>
              <a:prstGeom prst="rect">
                <a:avLst/>
              </a:prstGeom>
              <a:solidFill>
                <a:srgbClr val="0099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lvl="0" algn="l" defTabSz="457200">
                  <a:defRPr sz="2400"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pic>
            <p:nvPicPr>
              <p:cNvPr id="229" name="image54.png"/>
              <p:cNvPicPr/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0" y="0"/>
                <a:ext cx="1367719" cy="64589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>
                <a:outerShdw blurRad="88900" rotWithShape="0">
                  <a:srgbClr val="EEECE1">
                    <a:alpha val="74998"/>
                  </a:srgbClr>
                </a:outerShdw>
              </a:effectLst>
            </p:spPr>
          </p:pic>
        </p:grpSp>
        <p:pic>
          <p:nvPicPr>
            <p:cNvPr id="231" name="image55.png"/>
            <p:cNvPicPr/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48115" y="749708"/>
              <a:ext cx="1370509" cy="7784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243" name="Group 243"/>
          <p:cNvGrpSpPr/>
          <p:nvPr/>
        </p:nvGrpSpPr>
        <p:grpSpPr>
          <a:xfrm>
            <a:off x="1385661" y="2509430"/>
            <a:ext cx="10968898" cy="5663046"/>
            <a:chOff x="0" y="0"/>
            <a:chExt cx="10968897" cy="5663045"/>
          </a:xfrm>
        </p:grpSpPr>
        <p:grpSp>
          <p:nvGrpSpPr>
            <p:cNvPr id="241" name="Group 241"/>
            <p:cNvGrpSpPr/>
            <p:nvPr/>
          </p:nvGrpSpPr>
          <p:grpSpPr>
            <a:xfrm>
              <a:off x="-1" y="254608"/>
              <a:ext cx="7143451" cy="5408438"/>
              <a:chOff x="0" y="0"/>
              <a:chExt cx="7143449" cy="5408436"/>
            </a:xfrm>
          </p:grpSpPr>
          <p:grpSp>
            <p:nvGrpSpPr>
              <p:cNvPr id="239" name="Group 239"/>
              <p:cNvGrpSpPr/>
              <p:nvPr/>
            </p:nvGrpSpPr>
            <p:grpSpPr>
              <a:xfrm>
                <a:off x="0" y="-1"/>
                <a:ext cx="7143450" cy="5408438"/>
                <a:chOff x="0" y="0"/>
                <a:chExt cx="7143448" cy="5408436"/>
              </a:xfrm>
            </p:grpSpPr>
            <p:sp>
              <p:nvSpPr>
                <p:cNvPr id="233" name="Shape 233"/>
                <p:cNvSpPr/>
                <p:nvPr/>
              </p:nvSpPr>
              <p:spPr>
                <a:xfrm flipV="1">
                  <a:off x="290276" y="3"/>
                  <a:ext cx="5796828" cy="4334561"/>
                </a:xfrm>
                <a:prstGeom prst="line">
                  <a:avLst/>
                </a:prstGeom>
                <a:noFill/>
                <a:ln w="3175" cap="flat">
                  <a:solidFill>
                    <a:srgbClr val="186072"/>
                  </a:solidFill>
                  <a:prstDash val="sysDash"/>
                  <a:round/>
                </a:ln>
                <a:effectLst/>
              </p:spPr>
              <p:txBody>
                <a:bodyPr wrap="square" lIns="65023" tIns="65023" rIns="65023" bIns="65023" numCol="1" anchor="t">
                  <a:noAutofit/>
                </a:bodyPr>
                <a:lstStyle/>
                <a:p>
                  <a:pPr lvl="0" algn="l" defTabSz="457200">
                    <a:defRPr sz="16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234" name="Shape 234"/>
                <p:cNvSpPr/>
                <p:nvPr/>
              </p:nvSpPr>
              <p:spPr>
                <a:xfrm flipV="1">
                  <a:off x="633399" y="6"/>
                  <a:ext cx="5453706" cy="3649643"/>
                </a:xfrm>
                <a:prstGeom prst="line">
                  <a:avLst/>
                </a:prstGeom>
                <a:noFill/>
                <a:ln w="3175" cap="flat">
                  <a:solidFill>
                    <a:srgbClr val="186072"/>
                  </a:solidFill>
                  <a:prstDash val="sysDash"/>
                  <a:round/>
                </a:ln>
                <a:effectLst/>
              </p:spPr>
              <p:txBody>
                <a:bodyPr wrap="square" lIns="65023" tIns="65023" rIns="65023" bIns="65023" numCol="1" anchor="t">
                  <a:noAutofit/>
                </a:bodyPr>
                <a:lstStyle/>
                <a:p>
                  <a:pPr lvl="0" algn="l" defTabSz="457200">
                    <a:defRPr sz="16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235" name="Shape 235"/>
                <p:cNvSpPr/>
                <p:nvPr/>
              </p:nvSpPr>
              <p:spPr>
                <a:xfrm>
                  <a:off x="6087096" y="-1"/>
                  <a:ext cx="1056354" cy="2259"/>
                </a:xfrm>
                <a:prstGeom prst="line">
                  <a:avLst/>
                </a:prstGeom>
                <a:noFill/>
                <a:ln w="12700" cap="flat">
                  <a:solidFill>
                    <a:srgbClr val="186072"/>
                  </a:solidFill>
                  <a:prstDash val="solid"/>
                  <a:round/>
                </a:ln>
                <a:effectLst/>
              </p:spPr>
              <p:txBody>
                <a:bodyPr wrap="square" lIns="65023" tIns="65023" rIns="65023" bIns="65023" numCol="1" anchor="t">
                  <a:noAutofit/>
                </a:bodyPr>
                <a:lstStyle/>
                <a:p>
                  <a:pPr lvl="0" algn="l" defTabSz="457200">
                    <a:defRPr sz="16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236" name="Shape 236"/>
                <p:cNvSpPr/>
                <p:nvPr/>
              </p:nvSpPr>
              <p:spPr>
                <a:xfrm flipV="1">
                  <a:off x="211623" y="5"/>
                  <a:ext cx="5875479" cy="3487005"/>
                </a:xfrm>
                <a:prstGeom prst="line">
                  <a:avLst/>
                </a:prstGeom>
                <a:noFill/>
                <a:ln w="3175" cap="flat">
                  <a:solidFill>
                    <a:srgbClr val="186072"/>
                  </a:solidFill>
                  <a:prstDash val="sysDash"/>
                  <a:round/>
                </a:ln>
                <a:effectLst/>
              </p:spPr>
              <p:txBody>
                <a:bodyPr wrap="square" lIns="65023" tIns="65023" rIns="65023" bIns="65023" numCol="1" anchor="t">
                  <a:noAutofit/>
                </a:bodyPr>
                <a:lstStyle/>
                <a:p>
                  <a:pPr lvl="0" algn="l" defTabSz="457200">
                    <a:defRPr sz="16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237" name="Shape 237"/>
                <p:cNvSpPr/>
                <p:nvPr/>
              </p:nvSpPr>
              <p:spPr>
                <a:xfrm flipV="1">
                  <a:off x="0" y="9322"/>
                  <a:ext cx="6087096" cy="3442663"/>
                </a:xfrm>
                <a:prstGeom prst="line">
                  <a:avLst/>
                </a:prstGeom>
                <a:noFill/>
                <a:ln w="3175" cap="flat">
                  <a:solidFill>
                    <a:srgbClr val="186072"/>
                  </a:solidFill>
                  <a:prstDash val="sysDash"/>
                  <a:round/>
                </a:ln>
                <a:effectLst/>
              </p:spPr>
              <p:txBody>
                <a:bodyPr wrap="square" lIns="65023" tIns="65023" rIns="65023" bIns="65023" numCol="1" anchor="t">
                  <a:noAutofit/>
                </a:bodyPr>
                <a:lstStyle/>
                <a:p>
                  <a:pPr lvl="0" algn="l" defTabSz="457200">
                    <a:defRPr sz="16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  <p:sp>
              <p:nvSpPr>
                <p:cNvPr id="238" name="Shape 238"/>
                <p:cNvSpPr/>
                <p:nvPr/>
              </p:nvSpPr>
              <p:spPr>
                <a:xfrm flipV="1">
                  <a:off x="3569414" y="9319"/>
                  <a:ext cx="2517690" cy="5399118"/>
                </a:xfrm>
                <a:prstGeom prst="line">
                  <a:avLst/>
                </a:prstGeom>
                <a:noFill/>
                <a:ln w="3175" cap="flat">
                  <a:solidFill>
                    <a:srgbClr val="186072"/>
                  </a:solidFill>
                  <a:prstDash val="sysDash"/>
                  <a:round/>
                </a:ln>
                <a:effectLst/>
              </p:spPr>
              <p:txBody>
                <a:bodyPr wrap="square" lIns="65023" tIns="65023" rIns="65023" bIns="65023" numCol="1" anchor="t">
                  <a:noAutofit/>
                </a:bodyPr>
                <a:lstStyle/>
                <a:p>
                  <a:pPr lvl="0" algn="l" defTabSz="457200">
                    <a:defRPr sz="1600">
                      <a:latin typeface="Helvetica"/>
                      <a:ea typeface="Helvetica"/>
                      <a:cs typeface="Helvetica"/>
                      <a:sym typeface="Helvetica"/>
                    </a:defRPr>
                  </a:pPr>
                  <a:endParaRPr/>
                </a:p>
              </p:txBody>
            </p:sp>
          </p:grpSp>
          <p:sp>
            <p:nvSpPr>
              <p:cNvPr id="240" name="Shape 240"/>
              <p:cNvSpPr/>
              <p:nvPr/>
            </p:nvSpPr>
            <p:spPr>
              <a:xfrm flipV="1">
                <a:off x="763228" y="9319"/>
                <a:ext cx="5323877" cy="3416184"/>
              </a:xfrm>
              <a:prstGeom prst="line">
                <a:avLst/>
              </a:prstGeom>
              <a:noFill/>
              <a:ln w="3175" cap="flat">
                <a:solidFill>
                  <a:srgbClr val="186072"/>
                </a:solidFill>
                <a:prstDash val="sysDash"/>
                <a:round/>
              </a:ln>
              <a:effectLst/>
            </p:spPr>
            <p:txBody>
              <a:bodyPr wrap="square" lIns="65023" tIns="65023" rIns="65023" bIns="65023" numCol="1" anchor="t">
                <a:noAutofit/>
              </a:bodyPr>
              <a:lstStyle/>
              <a:p>
                <a:pPr lvl="0" algn="l" defTabSz="457200">
                  <a:defRPr sz="16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</p:grpSp>
        <p:sp>
          <p:nvSpPr>
            <p:cNvPr id="242" name="Shape 242"/>
            <p:cNvSpPr/>
            <p:nvPr/>
          </p:nvSpPr>
          <p:spPr>
            <a:xfrm>
              <a:off x="6944900" y="0"/>
              <a:ext cx="4023998" cy="56545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A435D"/>
              </a:solidFill>
              <a:prstDash val="solid"/>
              <a:miter lim="8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65023" tIns="65023" rIns="65023" bIns="65023" numCol="1" anchor="t">
              <a:spAutoFit/>
            </a:bodyPr>
            <a:lstStyle/>
            <a:p>
              <a:pPr lvl="0" algn="l" defTabSz="457200">
                <a:spcBef>
                  <a:spcPts val="1000"/>
                </a:spcBef>
                <a:defRPr sz="1800"/>
              </a:pPr>
              <a:r>
                <a:rPr sz="2400" b="1">
                  <a:solidFill>
                    <a:srgbClr val="186072"/>
                  </a:solidFill>
                  <a:latin typeface="Calibri"/>
                  <a:ea typeface="Calibri"/>
                  <a:cs typeface="Calibri"/>
                  <a:sym typeface="Calibri"/>
                </a:rPr>
                <a:t>Member Nodes</a:t>
              </a:r>
            </a:p>
            <a:p>
              <a:pPr marL="243839" lvl="0" indent="-243839" algn="l" defTabSz="457200">
                <a:buClr>
                  <a:srgbClr val="186072"/>
                </a:buClr>
                <a:buSzPct val="100000"/>
                <a:buChar char="•"/>
                <a:defRPr sz="1800"/>
              </a:pPr>
              <a:r>
                <a:rPr sz="2400">
                  <a:solidFill>
                    <a:srgbClr val="186072"/>
                  </a:solidFill>
                  <a:latin typeface="Calibri"/>
                  <a:ea typeface="Calibri"/>
                  <a:cs typeface="Calibri"/>
                  <a:sym typeface="Calibri"/>
                </a:rPr>
                <a:t>diverse institutions</a:t>
              </a:r>
            </a:p>
            <a:p>
              <a:pPr marL="243839" lvl="0" indent="-243839" algn="l" defTabSz="457200">
                <a:buClr>
                  <a:srgbClr val="186072"/>
                </a:buClr>
                <a:buSzPct val="100000"/>
                <a:buChar char="•"/>
                <a:defRPr sz="1800"/>
              </a:pPr>
              <a:r>
                <a:rPr sz="2400">
                  <a:solidFill>
                    <a:srgbClr val="186072"/>
                  </a:solidFill>
                  <a:latin typeface="Calibri"/>
                  <a:ea typeface="Calibri"/>
                  <a:cs typeface="Calibri"/>
                  <a:sym typeface="Calibri"/>
                </a:rPr>
                <a:t>serve local community</a:t>
              </a:r>
            </a:p>
            <a:p>
              <a:pPr marL="243839" lvl="0" indent="-243839" algn="l" defTabSz="457200">
                <a:buClr>
                  <a:srgbClr val="186072"/>
                </a:buClr>
                <a:buSzPct val="100000"/>
                <a:buChar char="•"/>
                <a:defRPr sz="1800"/>
              </a:pPr>
              <a:r>
                <a:rPr sz="2400">
                  <a:solidFill>
                    <a:srgbClr val="186072"/>
                  </a:solidFill>
                  <a:latin typeface="Calibri"/>
                  <a:ea typeface="Calibri"/>
                  <a:cs typeface="Calibri"/>
                  <a:sym typeface="Calibri"/>
                </a:rPr>
                <a:t>provide resources for managing their data</a:t>
              </a:r>
            </a:p>
            <a:p>
              <a:pPr marL="243839" lvl="0" indent="-243839" algn="l" defTabSz="457200">
                <a:buClr>
                  <a:srgbClr val="186072"/>
                </a:buClr>
                <a:buSzPct val="100000"/>
                <a:buChar char="•"/>
                <a:defRPr sz="1800"/>
              </a:pPr>
              <a:r>
                <a:rPr sz="2400">
                  <a:solidFill>
                    <a:srgbClr val="186072"/>
                  </a:solidFill>
                  <a:latin typeface="Calibri"/>
                  <a:ea typeface="Calibri"/>
                  <a:cs typeface="Calibri"/>
                  <a:sym typeface="Calibri"/>
                </a:rPr>
                <a:t>retain copies of data</a:t>
              </a:r>
            </a:p>
            <a:p>
              <a:pPr marL="243839" lvl="0" indent="-243839" algn="l" defTabSz="457200">
                <a:buClr>
                  <a:srgbClr val="186072"/>
                </a:buClr>
                <a:buSzPct val="100000"/>
                <a:buChar char="•"/>
                <a:defRPr sz="1800"/>
              </a:pPr>
              <a:endParaRPr sz="2400">
                <a:solidFill>
                  <a:srgbClr val="186072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243839" lvl="0" indent="-243839" algn="l" defTabSz="457200">
                <a:buClr>
                  <a:srgbClr val="186072"/>
                </a:buClr>
                <a:buSzPct val="100000"/>
                <a:buChar char="•"/>
                <a:defRPr sz="1800"/>
              </a:pPr>
              <a:endParaRPr sz="2400">
                <a:solidFill>
                  <a:srgbClr val="186072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243839" lvl="0" indent="-243839" algn="l" defTabSz="457200">
                <a:buClr>
                  <a:srgbClr val="186072"/>
                </a:buClr>
                <a:buSzPct val="100000"/>
                <a:buChar char="•"/>
                <a:defRPr sz="1800"/>
              </a:pPr>
              <a:endParaRPr sz="2400">
                <a:solidFill>
                  <a:srgbClr val="186072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243839" lvl="0" indent="-243839" algn="l" defTabSz="457200">
                <a:buClr>
                  <a:srgbClr val="186072"/>
                </a:buClr>
                <a:buSzPct val="100000"/>
                <a:buChar char="•"/>
                <a:defRPr sz="1800"/>
              </a:pPr>
              <a:endParaRPr sz="2400">
                <a:solidFill>
                  <a:srgbClr val="186072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243839" lvl="0" indent="-243839" algn="l" defTabSz="457200">
                <a:buClr>
                  <a:srgbClr val="186072"/>
                </a:buClr>
                <a:buSzPct val="100000"/>
                <a:buChar char="•"/>
                <a:defRPr sz="1800"/>
              </a:pPr>
              <a:endParaRPr sz="2400">
                <a:solidFill>
                  <a:srgbClr val="186072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243839" lvl="0" indent="-243839" algn="l" defTabSz="457200">
                <a:buClr>
                  <a:srgbClr val="186072"/>
                </a:buClr>
                <a:buSzPct val="100000"/>
                <a:buChar char="•"/>
                <a:defRPr sz="1800"/>
              </a:pPr>
              <a:endParaRPr sz="2400">
                <a:solidFill>
                  <a:srgbClr val="186072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243839" lvl="0" indent="-243839" algn="l" defTabSz="457200">
                <a:buClr>
                  <a:srgbClr val="186072"/>
                </a:buClr>
                <a:buSzPct val="100000"/>
                <a:buChar char="•"/>
                <a:defRPr sz="1800"/>
              </a:pPr>
              <a:endParaRPr sz="2400">
                <a:solidFill>
                  <a:srgbClr val="186072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162559" lvl="0" indent="-162559" algn="l" defTabSz="457200">
                <a:buClr>
                  <a:srgbClr val="186072"/>
                </a:buClr>
                <a:buSzPct val="100000"/>
                <a:buChar char="•"/>
                <a:defRPr sz="1800"/>
              </a:pPr>
              <a:endParaRPr sz="1600">
                <a:solidFill>
                  <a:srgbClr val="186072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162559" lvl="0" indent="-162559" algn="l" defTabSz="457200">
                <a:buClr>
                  <a:srgbClr val="186072"/>
                </a:buClr>
                <a:buSzPct val="100000"/>
                <a:buChar char="•"/>
                <a:defRPr sz="1800"/>
              </a:pPr>
              <a:endParaRPr sz="1600">
                <a:solidFill>
                  <a:srgbClr val="18607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4" name="Shape 244"/>
          <p:cNvSpPr/>
          <p:nvPr/>
        </p:nvSpPr>
        <p:spPr>
          <a:xfrm flipV="1">
            <a:off x="7409930" y="2773356"/>
            <a:ext cx="62829" cy="3917279"/>
          </a:xfrm>
          <a:prstGeom prst="line">
            <a:avLst/>
          </a:prstGeom>
          <a:ln w="3175">
            <a:solidFill>
              <a:srgbClr val="186072"/>
            </a:solidFill>
            <a:prstDash val="sysDash"/>
            <a:round/>
          </a:ln>
        </p:spPr>
        <p:txBody>
          <a:bodyPr lIns="65023" tIns="65023" rIns="65023" bIns="65023"/>
          <a:lstStyle/>
          <a:p>
            <a:pPr lvl="0" algn="l" defTabSz="457200"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45" name="Shape 24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lnSpc>
                <a:spcPts val="4900"/>
              </a:lnSpc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5600">
                <a:solidFill>
                  <a:srgbClr val="1A7385"/>
                </a:solidFill>
                <a:uFill>
                  <a:solidFill>
                    <a:srgbClr val="1A7385"/>
                  </a:solidFill>
                </a:uFill>
              </a:rPr>
              <a:t>DataONE: Cyberinfrastructure</a:t>
            </a:r>
          </a:p>
        </p:txBody>
      </p:sp>
      <p:pic>
        <p:nvPicPr>
          <p:cNvPr id="246" name="image56.png" descr="CN.psd"/>
          <p:cNvPicPr/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790470" y="3213892"/>
            <a:ext cx="1552861" cy="1552860"/>
          </a:xfrm>
          <a:prstGeom prst="rect">
            <a:avLst/>
          </a:prstGeom>
          <a:ln w="12700">
            <a:miter lim="400000"/>
          </a:ln>
        </p:spPr>
      </p:pic>
      <p:sp>
        <p:nvSpPr>
          <p:cNvPr id="247" name="Shape 247"/>
          <p:cNvSpPr/>
          <p:nvPr/>
        </p:nvSpPr>
        <p:spPr>
          <a:xfrm flipV="1">
            <a:off x="796110" y="2773360"/>
            <a:ext cx="6676649" cy="2823870"/>
          </a:xfrm>
          <a:prstGeom prst="line">
            <a:avLst/>
          </a:prstGeom>
          <a:ln w="3175">
            <a:solidFill>
              <a:srgbClr val="186072"/>
            </a:solidFill>
            <a:prstDash val="sysDash"/>
            <a:round/>
          </a:ln>
        </p:spPr>
        <p:txBody>
          <a:bodyPr lIns="65023" tIns="65023" rIns="65023" bIns="65023"/>
          <a:lstStyle/>
          <a:p>
            <a:pPr lvl="0" algn="l" defTabSz="457200"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48" name="Shape 248"/>
          <p:cNvSpPr/>
          <p:nvPr/>
        </p:nvSpPr>
        <p:spPr>
          <a:xfrm flipV="1">
            <a:off x="1039368" y="2773360"/>
            <a:ext cx="6433391" cy="3322751"/>
          </a:xfrm>
          <a:prstGeom prst="line">
            <a:avLst/>
          </a:prstGeom>
          <a:ln w="3175">
            <a:solidFill>
              <a:srgbClr val="186072"/>
            </a:solidFill>
            <a:prstDash val="sysDash"/>
            <a:round/>
          </a:ln>
        </p:spPr>
        <p:txBody>
          <a:bodyPr lIns="65023" tIns="65023" rIns="65023" bIns="65023"/>
          <a:lstStyle/>
          <a:p>
            <a:pPr lvl="0" algn="l" defTabSz="457200"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pic>
        <p:nvPicPr>
          <p:cNvPr id="249" name="image57.png" descr="MN2.psd"/>
          <p:cNvPicPr/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2441587" y="3237976"/>
            <a:ext cx="1530445" cy="1530445"/>
          </a:xfrm>
          <a:prstGeom prst="rect">
            <a:avLst/>
          </a:prstGeom>
          <a:ln w="12700">
            <a:miter lim="400000"/>
          </a:ln>
        </p:spPr>
      </p:pic>
      <p:sp>
        <p:nvSpPr>
          <p:cNvPr id="250" name="Shape 250"/>
          <p:cNvSpPr>
            <a:spLocks noGrp="1"/>
          </p:cNvSpPr>
          <p:nvPr>
            <p:ph type="sldNum" sz="quarter" idx="2"/>
          </p:nvPr>
        </p:nvSpPr>
        <p:spPr>
          <a:xfrm>
            <a:off x="12162671" y="9236286"/>
            <a:ext cx="191890" cy="3175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fld id="{86CB4B4D-7CA3-9044-876B-883B54F8677D}" type="slidenum">
              <a:rPr sz="1600">
                <a:solidFill>
                  <a:srgbClr val="9A9A9A"/>
                </a:solidFill>
                <a:uFill>
                  <a:solidFill>
                    <a:srgbClr val="9A9A9A"/>
                  </a:solidFill>
                </a:uFill>
              </a:rPr>
              <a:t>8</a:t>
            </a:fld>
            <a:endParaRPr sz="1600">
              <a:solidFill>
                <a:srgbClr val="9A9A9A"/>
              </a:solidFill>
              <a:uFill>
                <a:solidFill>
                  <a:srgbClr val="9A9A9A"/>
                </a:solidFill>
              </a:uFill>
            </a:endParaRPr>
          </a:p>
        </p:txBody>
      </p:sp>
      <p:sp>
        <p:nvSpPr>
          <p:cNvPr id="251" name="Shape 251"/>
          <p:cNvSpPr/>
          <p:nvPr/>
        </p:nvSpPr>
        <p:spPr>
          <a:xfrm>
            <a:off x="1728211" y="6136257"/>
            <a:ext cx="259656" cy="2588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93CDDD"/>
          </a:solidFill>
          <a:ln w="25400">
            <a:solidFill>
              <a:srgbClr val="215968"/>
            </a:solidFill>
          </a:ln>
        </p:spPr>
        <p:txBody>
          <a:bodyPr lIns="65023" tIns="65023" rIns="65023" bIns="65023" anchor="ctr"/>
          <a:lstStyle/>
          <a:p>
            <a:pPr lvl="0" defTabSz="457200">
              <a:def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252" name="Shape 252"/>
          <p:cNvSpPr/>
          <p:nvPr/>
        </p:nvSpPr>
        <p:spPr>
          <a:xfrm>
            <a:off x="1375655" y="6213142"/>
            <a:ext cx="259656" cy="2588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93CDDD"/>
          </a:solidFill>
          <a:ln w="25400">
            <a:solidFill>
              <a:srgbClr val="215968"/>
            </a:solidFill>
          </a:ln>
        </p:spPr>
        <p:txBody>
          <a:bodyPr lIns="65023" tIns="65023" rIns="65023" bIns="65023" anchor="ctr"/>
          <a:lstStyle/>
          <a:p>
            <a:pPr lvl="0" defTabSz="457200">
              <a:defRPr sz="2400">
                <a:solidFill>
                  <a:srgbClr val="1FABBB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253" name="Shape 253"/>
          <p:cNvSpPr/>
          <p:nvPr/>
        </p:nvSpPr>
        <p:spPr>
          <a:xfrm>
            <a:off x="1164031" y="6178117"/>
            <a:ext cx="259656" cy="2588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93CDDD"/>
          </a:solidFill>
          <a:ln w="25400">
            <a:solidFill>
              <a:srgbClr val="215968"/>
            </a:solidFill>
          </a:ln>
        </p:spPr>
        <p:txBody>
          <a:bodyPr lIns="65023" tIns="65023" rIns="65023" bIns="65023" anchor="ctr"/>
          <a:lstStyle/>
          <a:p>
            <a:pPr lvl="0" defTabSz="457200">
              <a:defRPr sz="2400">
                <a:solidFill>
                  <a:srgbClr val="1FABBB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grpSp>
        <p:nvGrpSpPr>
          <p:cNvPr id="270" name="Group 270"/>
          <p:cNvGrpSpPr/>
          <p:nvPr/>
        </p:nvGrpSpPr>
        <p:grpSpPr>
          <a:xfrm>
            <a:off x="8517323" y="4822735"/>
            <a:ext cx="3680576" cy="3280592"/>
            <a:chOff x="0" y="0"/>
            <a:chExt cx="3680574" cy="3280590"/>
          </a:xfrm>
        </p:grpSpPr>
        <p:pic>
          <p:nvPicPr>
            <p:cNvPr id="254" name="image58.jpeg" descr="ORNLDAACLogo.jpg"/>
            <p:cNvPicPr/>
            <p:nvPr/>
          </p:nvPicPr>
          <p:blipFill>
            <a:blip r:embed="rId11">
              <a:extLst/>
            </a:blip>
            <a:stretch>
              <a:fillRect/>
            </a:stretch>
          </p:blipFill>
          <p:spPr>
            <a:xfrm>
              <a:off x="0" y="-1"/>
              <a:ext cx="409652" cy="455169"/>
            </a:xfrm>
            <a:prstGeom prst="rect">
              <a:avLst/>
            </a:prstGeom>
            <a:ln w="12700" cap="flat">
              <a:solidFill>
                <a:srgbClr val="1A435D"/>
              </a:solidFill>
              <a:prstDash val="solid"/>
              <a:bevel/>
            </a:ln>
            <a:effectLst/>
          </p:spPr>
        </p:pic>
        <p:pic>
          <p:nvPicPr>
            <p:cNvPr id="255" name="image59.jpeg" descr="USGSLogo.jpg"/>
            <p:cNvPicPr/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1" y="1705423"/>
              <a:ext cx="1192544" cy="455169"/>
            </a:xfrm>
            <a:prstGeom prst="rect">
              <a:avLst/>
            </a:prstGeom>
            <a:ln w="12700" cap="flat">
              <a:solidFill>
                <a:srgbClr val="1A435D"/>
              </a:solidFill>
              <a:prstDash val="solid"/>
              <a:bevel/>
            </a:ln>
            <a:effectLst/>
          </p:spPr>
        </p:pic>
        <p:pic>
          <p:nvPicPr>
            <p:cNvPr id="256" name="image60.jpeg" descr="ONEShare.jpg"/>
            <p:cNvPicPr/>
            <p:nvPr/>
          </p:nvPicPr>
          <p:blipFill>
            <a:blip r:embed="rId13">
              <a:extLst/>
            </a:blip>
            <a:stretch>
              <a:fillRect/>
            </a:stretch>
          </p:blipFill>
          <p:spPr>
            <a:xfrm>
              <a:off x="1" y="2263846"/>
              <a:ext cx="2494083" cy="455169"/>
            </a:xfrm>
            <a:prstGeom prst="rect">
              <a:avLst/>
            </a:prstGeom>
            <a:ln w="12700" cap="flat">
              <a:solidFill>
                <a:srgbClr val="1A435D"/>
              </a:solidFill>
              <a:prstDash val="solid"/>
              <a:bevel/>
            </a:ln>
            <a:effectLst/>
          </p:spPr>
        </p:pic>
        <p:pic>
          <p:nvPicPr>
            <p:cNvPr id="257" name="image61.jpeg" descr="SanParksLogo.jpg"/>
            <p:cNvPicPr/>
            <p:nvPr/>
          </p:nvPicPr>
          <p:blipFill>
            <a:blip r:embed="rId14">
              <a:extLst/>
            </a:blip>
            <a:stretch>
              <a:fillRect/>
            </a:stretch>
          </p:blipFill>
          <p:spPr>
            <a:xfrm>
              <a:off x="562436" y="1146771"/>
              <a:ext cx="500686" cy="455169"/>
            </a:xfrm>
            <a:prstGeom prst="rect">
              <a:avLst/>
            </a:prstGeom>
            <a:ln w="12700" cap="flat">
              <a:solidFill>
                <a:srgbClr val="1A435D"/>
              </a:solidFill>
              <a:prstDash val="solid"/>
              <a:bevel/>
            </a:ln>
            <a:effectLst/>
          </p:spPr>
        </p:pic>
        <p:pic>
          <p:nvPicPr>
            <p:cNvPr id="258" name="image62.jpg" descr="CornellLab.jpg"/>
            <p:cNvPicPr/>
            <p:nvPr/>
          </p:nvPicPr>
          <p:blipFill>
            <a:blip r:embed="rId15">
              <a:extLst/>
            </a:blip>
            <a:stretch>
              <a:fillRect/>
            </a:stretch>
          </p:blipFill>
          <p:spPr>
            <a:xfrm>
              <a:off x="509933" y="-1"/>
              <a:ext cx="2075040" cy="455169"/>
            </a:xfrm>
            <a:prstGeom prst="rect">
              <a:avLst/>
            </a:prstGeom>
            <a:ln w="12700" cap="flat">
              <a:solidFill>
                <a:srgbClr val="1A435D"/>
              </a:solidFill>
              <a:prstDash val="solid"/>
              <a:bevel/>
            </a:ln>
            <a:effectLst/>
          </p:spPr>
        </p:pic>
        <p:pic>
          <p:nvPicPr>
            <p:cNvPr id="259" name="image63.jpg" descr="Pisco.jpg"/>
            <p:cNvPicPr/>
            <p:nvPr/>
          </p:nvPicPr>
          <p:blipFill>
            <a:blip r:embed="rId16">
              <a:extLst/>
            </a:blip>
            <a:stretch>
              <a:fillRect/>
            </a:stretch>
          </p:blipFill>
          <p:spPr>
            <a:xfrm>
              <a:off x="1153656" y="1146771"/>
              <a:ext cx="1618377" cy="455169"/>
            </a:xfrm>
            <a:prstGeom prst="rect">
              <a:avLst/>
            </a:prstGeom>
            <a:ln w="12700" cap="flat">
              <a:solidFill>
                <a:srgbClr val="1A435D"/>
              </a:solidFill>
              <a:prstDash val="solid"/>
              <a:bevel/>
            </a:ln>
            <a:effectLst/>
          </p:spPr>
        </p:pic>
        <p:pic>
          <p:nvPicPr>
            <p:cNvPr id="260" name="image64.jpeg" descr="MerrittLogo.jpg"/>
            <p:cNvPicPr/>
            <p:nvPr/>
          </p:nvPicPr>
          <p:blipFill>
            <a:blip r:embed="rId17">
              <a:extLst/>
            </a:blip>
            <a:stretch>
              <a:fillRect/>
            </a:stretch>
          </p:blipFill>
          <p:spPr>
            <a:xfrm>
              <a:off x="1" y="577436"/>
              <a:ext cx="2931281" cy="455169"/>
            </a:xfrm>
            <a:prstGeom prst="rect">
              <a:avLst/>
            </a:prstGeom>
            <a:ln w="12700" cap="flat">
              <a:solidFill>
                <a:srgbClr val="1A435D"/>
              </a:solidFill>
              <a:prstDash val="solid"/>
              <a:bevel/>
            </a:ln>
            <a:effectLst/>
          </p:spPr>
        </p:pic>
        <p:pic>
          <p:nvPicPr>
            <p:cNvPr id="261" name="image65.jpg" descr="Lter.jpg"/>
            <p:cNvPicPr/>
            <p:nvPr/>
          </p:nvPicPr>
          <p:blipFill>
            <a:blip r:embed="rId18">
              <a:extLst/>
            </a:blip>
            <a:stretch>
              <a:fillRect/>
            </a:stretch>
          </p:blipFill>
          <p:spPr>
            <a:xfrm>
              <a:off x="2818901" y="1705423"/>
              <a:ext cx="359589" cy="455169"/>
            </a:xfrm>
            <a:prstGeom prst="rect">
              <a:avLst/>
            </a:prstGeom>
            <a:ln w="12700" cap="flat">
              <a:solidFill>
                <a:srgbClr val="1A435D"/>
              </a:solidFill>
              <a:prstDash val="solid"/>
              <a:bevel/>
            </a:ln>
            <a:effectLst/>
          </p:spPr>
        </p:pic>
        <p:pic>
          <p:nvPicPr>
            <p:cNvPr id="262" name="image66.jpg" descr="ESA.jpg"/>
            <p:cNvPicPr/>
            <p:nvPr/>
          </p:nvPicPr>
          <p:blipFill>
            <a:blip r:embed="rId19">
              <a:extLst/>
            </a:blip>
            <a:stretch>
              <a:fillRect/>
            </a:stretch>
          </p:blipFill>
          <p:spPr>
            <a:xfrm>
              <a:off x="2590051" y="2263846"/>
              <a:ext cx="916267" cy="455169"/>
            </a:xfrm>
            <a:prstGeom prst="rect">
              <a:avLst/>
            </a:prstGeom>
            <a:ln w="12700" cap="flat">
              <a:solidFill>
                <a:srgbClr val="1A435D"/>
              </a:solidFill>
              <a:prstDash val="solid"/>
              <a:bevel/>
            </a:ln>
            <a:effectLst/>
          </p:spPr>
        </p:pic>
        <p:pic>
          <p:nvPicPr>
            <p:cNvPr id="263" name="image67.png"/>
            <p:cNvPicPr/>
            <p:nvPr/>
          </p:nvPicPr>
          <p:blipFill>
            <a:blip r:embed="rId20">
              <a:extLst/>
            </a:blip>
            <a:stretch>
              <a:fillRect/>
            </a:stretch>
          </p:blipFill>
          <p:spPr>
            <a:xfrm>
              <a:off x="0" y="1155208"/>
              <a:ext cx="455169" cy="455169"/>
            </a:xfrm>
            <a:prstGeom prst="rect">
              <a:avLst/>
            </a:prstGeom>
            <a:ln w="12700" cap="flat">
              <a:solidFill>
                <a:srgbClr val="215968"/>
              </a:solidFill>
              <a:prstDash val="solid"/>
              <a:bevel/>
            </a:ln>
            <a:effectLst/>
          </p:spPr>
        </p:pic>
        <p:pic>
          <p:nvPicPr>
            <p:cNvPr id="264" name="image68.jpeg" descr="DryadLogo.jpg"/>
            <p:cNvPicPr/>
            <p:nvPr/>
          </p:nvPicPr>
          <p:blipFill>
            <a:blip r:embed="rId21">
              <a:extLst/>
            </a:blip>
            <a:stretch>
              <a:fillRect/>
            </a:stretch>
          </p:blipFill>
          <p:spPr>
            <a:xfrm>
              <a:off x="2872361" y="1154193"/>
              <a:ext cx="728270" cy="455169"/>
            </a:xfrm>
            <a:prstGeom prst="rect">
              <a:avLst/>
            </a:prstGeom>
            <a:ln w="12700" cap="flat">
              <a:solidFill>
                <a:srgbClr val="1A435D"/>
              </a:solidFill>
              <a:prstDash val="solid"/>
              <a:bevel/>
            </a:ln>
            <a:effectLst/>
          </p:spPr>
        </p:pic>
        <p:pic>
          <p:nvPicPr>
            <p:cNvPr id="265" name="image69.png" descr="USA-NPN_logo.png"/>
            <p:cNvPicPr/>
            <p:nvPr/>
          </p:nvPicPr>
          <p:blipFill>
            <a:blip r:embed="rId22">
              <a:extLst/>
            </a:blip>
            <a:stretch>
              <a:fillRect/>
            </a:stretch>
          </p:blipFill>
          <p:spPr>
            <a:xfrm>
              <a:off x="1845566" y="2825422"/>
              <a:ext cx="1494583" cy="455169"/>
            </a:xfrm>
            <a:prstGeom prst="rect">
              <a:avLst/>
            </a:prstGeom>
            <a:ln w="12700" cap="flat">
              <a:solidFill>
                <a:srgbClr val="1A435D"/>
              </a:solidFill>
              <a:prstDash val="solid"/>
              <a:bevel/>
            </a:ln>
            <a:effectLst/>
          </p:spPr>
        </p:pic>
        <p:pic>
          <p:nvPicPr>
            <p:cNvPr id="266" name="image70.png" descr="SEADshort.png"/>
            <p:cNvPicPr/>
            <p:nvPr/>
          </p:nvPicPr>
          <p:blipFill>
            <a:blip r:embed="rId23">
              <a:extLst/>
            </a:blip>
            <a:stretch>
              <a:fillRect/>
            </a:stretch>
          </p:blipFill>
          <p:spPr>
            <a:xfrm>
              <a:off x="1287067" y="1702257"/>
              <a:ext cx="1415285" cy="455169"/>
            </a:xfrm>
            <a:prstGeom prst="rect">
              <a:avLst/>
            </a:prstGeom>
            <a:ln w="12700" cap="flat">
              <a:solidFill>
                <a:srgbClr val="1A435D"/>
              </a:solidFill>
              <a:prstDash val="solid"/>
              <a:bevel/>
            </a:ln>
            <a:effectLst/>
          </p:spPr>
        </p:pic>
        <p:pic>
          <p:nvPicPr>
            <p:cNvPr id="267" name="image71.jpg" descr="KUBI.jpg"/>
            <p:cNvPicPr/>
            <p:nvPr/>
          </p:nvPicPr>
          <p:blipFill>
            <a:blip r:embed="rId24">
              <a:extLst/>
            </a:blip>
            <a:stretch>
              <a:fillRect/>
            </a:stretch>
          </p:blipFill>
          <p:spPr>
            <a:xfrm>
              <a:off x="11788" y="2825422"/>
              <a:ext cx="1717616" cy="455169"/>
            </a:xfrm>
            <a:prstGeom prst="rect">
              <a:avLst/>
            </a:prstGeom>
            <a:ln w="12700" cap="flat">
              <a:solidFill>
                <a:srgbClr val="1A435D"/>
              </a:solidFill>
              <a:prstDash val="solid"/>
              <a:bevel/>
            </a:ln>
            <a:effectLst/>
          </p:spPr>
        </p:pic>
        <p:pic>
          <p:nvPicPr>
            <p:cNvPr id="268" name="image72.png"/>
            <p:cNvPicPr/>
            <p:nvPr/>
          </p:nvPicPr>
          <p:blipFill>
            <a:blip r:embed="rId25">
              <a:extLst/>
            </a:blip>
            <a:stretch>
              <a:fillRect/>
            </a:stretch>
          </p:blipFill>
          <p:spPr>
            <a:xfrm>
              <a:off x="3072670" y="582943"/>
              <a:ext cx="455169" cy="45516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69" name="image73.png"/>
            <p:cNvPicPr/>
            <p:nvPr/>
          </p:nvPicPr>
          <p:blipFill>
            <a:blip r:embed="rId26">
              <a:extLst/>
            </a:blip>
            <a:stretch>
              <a:fillRect/>
            </a:stretch>
          </p:blipFill>
          <p:spPr>
            <a:xfrm>
              <a:off x="2692209" y="63903"/>
              <a:ext cx="988366" cy="359108"/>
            </a:xfrm>
            <a:prstGeom prst="rect">
              <a:avLst/>
            </a:prstGeom>
            <a:ln w="12700" cap="flat">
              <a:solidFill>
                <a:srgbClr val="215968"/>
              </a:solidFill>
              <a:prstDash val="solid"/>
              <a:bevel/>
            </a:ln>
            <a:effectLst/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5" name="Group 305"/>
          <p:cNvGrpSpPr/>
          <p:nvPr/>
        </p:nvGrpSpPr>
        <p:grpSpPr>
          <a:xfrm>
            <a:off x="222360" y="5025676"/>
            <a:ext cx="9233249" cy="4278074"/>
            <a:chOff x="0" y="0"/>
            <a:chExt cx="9233247" cy="4278072"/>
          </a:xfrm>
        </p:grpSpPr>
        <p:grpSp>
          <p:nvGrpSpPr>
            <p:cNvPr id="303" name="Group 303"/>
            <p:cNvGrpSpPr/>
            <p:nvPr/>
          </p:nvGrpSpPr>
          <p:grpSpPr>
            <a:xfrm>
              <a:off x="-1" y="0"/>
              <a:ext cx="9233248" cy="4278073"/>
              <a:chOff x="0" y="0"/>
              <a:chExt cx="9233247" cy="4278072"/>
            </a:xfrm>
          </p:grpSpPr>
          <p:grpSp>
            <p:nvGrpSpPr>
              <p:cNvPr id="298" name="Group 298"/>
              <p:cNvGrpSpPr/>
              <p:nvPr/>
            </p:nvGrpSpPr>
            <p:grpSpPr>
              <a:xfrm>
                <a:off x="-1" y="0"/>
                <a:ext cx="9233248" cy="4278073"/>
                <a:chOff x="0" y="0"/>
                <a:chExt cx="9233247" cy="4278072"/>
              </a:xfrm>
            </p:grpSpPr>
            <p:grpSp>
              <p:nvGrpSpPr>
                <p:cNvPr id="286" name="Group 286"/>
                <p:cNvGrpSpPr/>
                <p:nvPr/>
              </p:nvGrpSpPr>
              <p:grpSpPr>
                <a:xfrm>
                  <a:off x="-1" y="0"/>
                  <a:ext cx="9233248" cy="4278073"/>
                  <a:chOff x="0" y="0"/>
                  <a:chExt cx="9233247" cy="4278072"/>
                </a:xfrm>
              </p:grpSpPr>
              <p:pic>
                <p:nvPicPr>
                  <p:cNvPr id="274" name="image50.png" descr="outline-blank-white-transparent-world-map-b2b.png"/>
                  <p:cNvPicPr/>
                  <p:nvPr/>
                </p:nvPicPr>
                <p:blipFill>
                  <a:blip r:embed="rId3">
                    <a:extLst/>
                  </a:blip>
                  <a:stretch>
                    <a:fillRect/>
                  </a:stretch>
                </p:blipFill>
                <p:spPr>
                  <a:xfrm>
                    <a:off x="0" y="0"/>
                    <a:ext cx="9233248" cy="4278073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>
                    <a:outerShdw blurRad="63500" dist="88900" dir="2700000" rotWithShape="0">
                      <a:srgbClr val="177F8A">
                        <a:alpha val="40000"/>
                      </a:srgbClr>
                    </a:outerShdw>
                  </a:effectLst>
                </p:spPr>
              </p:pic>
              <p:sp>
                <p:nvSpPr>
                  <p:cNvPr id="275" name="Shape 275"/>
                  <p:cNvSpPr/>
                  <p:nvPr/>
                </p:nvSpPr>
                <p:spPr>
                  <a:xfrm rot="18976489" flipH="1">
                    <a:off x="831350" y="1301601"/>
                    <a:ext cx="296940" cy="295815"/>
                  </a:xfrm>
                  <a:prstGeom prst="rect">
                    <a:avLst/>
                  </a:prstGeom>
                  <a:solidFill>
                    <a:srgbClr val="660033"/>
                  </a:solidFill>
                  <a:ln w="25400" cap="flat">
                    <a:solidFill>
                      <a:srgbClr val="660033"/>
                    </a:solidFill>
                    <a:prstDash val="solid"/>
                    <a:bevel/>
                  </a:ln>
                  <a:effectLst/>
                </p:spPr>
                <p:txBody>
                  <a:bodyPr wrap="square" lIns="65023" tIns="65023" rIns="65023" bIns="65023" numCol="1" anchor="ctr">
                    <a:noAutofit/>
                  </a:bodyPr>
                  <a:lstStyle/>
                  <a:p>
                    <a:pPr lvl="0" defTabSz="457200">
                      <a:defRPr sz="24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defRPr>
                    </a:pPr>
                    <a:endParaRPr/>
                  </a:p>
                </p:txBody>
              </p:sp>
              <p:sp>
                <p:nvSpPr>
                  <p:cNvPr id="276" name="Shape 276"/>
                  <p:cNvSpPr/>
                  <p:nvPr/>
                </p:nvSpPr>
                <p:spPr>
                  <a:xfrm>
                    <a:off x="4616623" y="3143021"/>
                    <a:ext cx="259656" cy="258837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19679" h="19679" extrusionOk="0">
                        <a:moveTo>
                          <a:pt x="16796" y="2882"/>
                        </a:moveTo>
                        <a:cubicBezTo>
                          <a:pt x="20639" y="6724"/>
                          <a:pt x="20639" y="12954"/>
                          <a:pt x="16796" y="16796"/>
                        </a:cubicBezTo>
                        <a:cubicBezTo>
                          <a:pt x="12954" y="20639"/>
                          <a:pt x="6724" y="20639"/>
                          <a:pt x="2882" y="16796"/>
                        </a:cubicBezTo>
                        <a:cubicBezTo>
                          <a:pt x="-961" y="12954"/>
                          <a:pt x="-961" y="6724"/>
                          <a:pt x="2882" y="2882"/>
                        </a:cubicBezTo>
                        <a:cubicBezTo>
                          <a:pt x="6724" y="-961"/>
                          <a:pt x="12954" y="-961"/>
                          <a:pt x="16796" y="2882"/>
                        </a:cubicBezTo>
                        <a:close/>
                      </a:path>
                    </a:pathLst>
                  </a:custGeom>
                  <a:solidFill>
                    <a:srgbClr val="93CDDD"/>
                  </a:solidFill>
                  <a:ln w="25400" cap="flat">
                    <a:solidFill>
                      <a:srgbClr val="215968"/>
                    </a:solidFill>
                    <a:prstDash val="solid"/>
                    <a:bevel/>
                  </a:ln>
                  <a:effectLst/>
                </p:spPr>
                <p:txBody>
                  <a:bodyPr wrap="square" lIns="65023" tIns="65023" rIns="65023" bIns="65023" numCol="1" anchor="ctr">
                    <a:noAutofit/>
                  </a:bodyPr>
                  <a:lstStyle/>
                  <a:p>
                    <a:pPr lvl="0" defTabSz="457200">
                      <a:defRPr sz="24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defRPr>
                    </a:pPr>
                    <a:endParaRPr/>
                  </a:p>
                </p:txBody>
              </p:sp>
              <p:grpSp>
                <p:nvGrpSpPr>
                  <p:cNvPr id="279" name="Group 279"/>
                  <p:cNvGrpSpPr/>
                  <p:nvPr/>
                </p:nvGrpSpPr>
                <p:grpSpPr>
                  <a:xfrm>
                    <a:off x="532937" y="1273346"/>
                    <a:ext cx="419052" cy="419016"/>
                    <a:chOff x="0" y="0"/>
                    <a:chExt cx="419051" cy="419015"/>
                  </a:xfrm>
                </p:grpSpPr>
                <p:sp>
                  <p:nvSpPr>
                    <p:cNvPr id="277" name="Shape 277"/>
                    <p:cNvSpPr/>
                    <p:nvPr/>
                  </p:nvSpPr>
                  <p:spPr>
                    <a:xfrm rot="18976489">
                      <a:off x="61056" y="61601"/>
                      <a:ext cx="296939" cy="295814"/>
                    </a:xfrm>
                    <a:prstGeom prst="rect">
                      <a:avLst/>
                    </a:prstGeom>
                    <a:solidFill>
                      <a:srgbClr val="660033"/>
                    </a:solidFill>
                    <a:ln w="25400" cap="flat">
                      <a:solidFill>
                        <a:srgbClr val="660033"/>
                      </a:solidFill>
                      <a:prstDash val="solid"/>
                      <a:bevel/>
                    </a:ln>
                    <a:effectLst/>
                  </p:spPr>
                  <p:txBody>
                    <a:bodyPr wrap="square" lIns="65023" tIns="65023" rIns="65023" bIns="65023" numCol="1" anchor="ctr">
                      <a:noAutofit/>
                    </a:bodyPr>
                    <a:lstStyle/>
                    <a:p>
                      <a:pPr lvl="0" defTabSz="457200">
                        <a:defRPr sz="24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endParaRPr/>
                    </a:p>
                  </p:txBody>
                </p:sp>
                <p:sp>
                  <p:nvSpPr>
                    <p:cNvPr id="278" name="Shape 278"/>
                    <p:cNvSpPr/>
                    <p:nvPr/>
                  </p:nvSpPr>
                  <p:spPr>
                    <a:xfrm>
                      <a:off x="79698" y="80089"/>
                      <a:ext cx="259657" cy="258837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19679" h="19679" extrusionOk="0">
                          <a:moveTo>
                            <a:pt x="16796" y="2882"/>
                          </a:moveTo>
                          <a:cubicBezTo>
                            <a:pt x="20639" y="6724"/>
                            <a:pt x="20639" y="12954"/>
                            <a:pt x="16796" y="16796"/>
                          </a:cubicBezTo>
                          <a:cubicBezTo>
                            <a:pt x="12954" y="20639"/>
                            <a:pt x="6724" y="20639"/>
                            <a:pt x="2882" y="16796"/>
                          </a:cubicBezTo>
                          <a:cubicBezTo>
                            <a:pt x="-961" y="12954"/>
                            <a:pt x="-961" y="6724"/>
                            <a:pt x="2882" y="2882"/>
                          </a:cubicBezTo>
                          <a:cubicBezTo>
                            <a:pt x="6724" y="-961"/>
                            <a:pt x="12954" y="-961"/>
                            <a:pt x="16796" y="2882"/>
                          </a:cubicBezTo>
                          <a:close/>
                        </a:path>
                      </a:pathLst>
                    </a:custGeom>
                    <a:solidFill>
                      <a:srgbClr val="93CDDD"/>
                    </a:solidFill>
                    <a:ln w="25400" cap="flat">
                      <a:solidFill>
                        <a:srgbClr val="215968"/>
                      </a:solidFill>
                      <a:prstDash val="solid"/>
                      <a:bevel/>
                    </a:ln>
                    <a:effectLst/>
                  </p:spPr>
                  <p:txBody>
                    <a:bodyPr wrap="square" lIns="65023" tIns="65023" rIns="65023" bIns="65023" numCol="1" anchor="ctr">
                      <a:noAutofit/>
                    </a:bodyPr>
                    <a:lstStyle/>
                    <a:p>
                      <a:pPr lvl="0" defTabSz="457200">
                        <a:defRPr sz="24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endParaRPr/>
                    </a:p>
                  </p:txBody>
                </p:sp>
              </p:grpSp>
              <p:sp>
                <p:nvSpPr>
                  <p:cNvPr id="280" name="Shape 280"/>
                  <p:cNvSpPr/>
                  <p:nvPr/>
                </p:nvSpPr>
                <p:spPr>
                  <a:xfrm>
                    <a:off x="492439" y="1281859"/>
                    <a:ext cx="259657" cy="258837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19679" h="19679" extrusionOk="0">
                        <a:moveTo>
                          <a:pt x="16796" y="2882"/>
                        </a:moveTo>
                        <a:cubicBezTo>
                          <a:pt x="20639" y="6724"/>
                          <a:pt x="20639" y="12954"/>
                          <a:pt x="16796" y="16796"/>
                        </a:cubicBezTo>
                        <a:cubicBezTo>
                          <a:pt x="12954" y="20639"/>
                          <a:pt x="6724" y="20639"/>
                          <a:pt x="2882" y="16796"/>
                        </a:cubicBezTo>
                        <a:cubicBezTo>
                          <a:pt x="-961" y="12954"/>
                          <a:pt x="-961" y="6724"/>
                          <a:pt x="2882" y="2882"/>
                        </a:cubicBezTo>
                        <a:cubicBezTo>
                          <a:pt x="6724" y="-961"/>
                          <a:pt x="12954" y="-961"/>
                          <a:pt x="16796" y="2882"/>
                        </a:cubicBezTo>
                        <a:close/>
                      </a:path>
                    </a:pathLst>
                  </a:custGeom>
                  <a:solidFill>
                    <a:srgbClr val="93CDDD"/>
                  </a:solidFill>
                  <a:ln w="25400" cap="flat">
                    <a:solidFill>
                      <a:srgbClr val="215968"/>
                    </a:solidFill>
                    <a:prstDash val="solid"/>
                    <a:bevel/>
                  </a:ln>
                  <a:effectLst/>
                </p:spPr>
                <p:txBody>
                  <a:bodyPr wrap="square" lIns="65023" tIns="65023" rIns="65023" bIns="65023" numCol="1" anchor="ctr">
                    <a:noAutofit/>
                  </a:bodyPr>
                  <a:lstStyle/>
                  <a:p>
                    <a:pPr lvl="0" defTabSz="457200">
                      <a:defRPr sz="2400">
                        <a:solidFill>
                          <a:srgbClr val="1FABBB"/>
                        </a:solidFill>
                        <a:latin typeface="Calibri"/>
                        <a:ea typeface="Calibri"/>
                        <a:cs typeface="Calibri"/>
                        <a:sym typeface="Calibri"/>
                      </a:defRPr>
                    </a:pPr>
                    <a:endParaRPr/>
                  </a:p>
                </p:txBody>
              </p:sp>
              <p:grpSp>
                <p:nvGrpSpPr>
                  <p:cNvPr id="283" name="Group 283"/>
                  <p:cNvGrpSpPr/>
                  <p:nvPr/>
                </p:nvGrpSpPr>
                <p:grpSpPr>
                  <a:xfrm>
                    <a:off x="1365543" y="1183280"/>
                    <a:ext cx="419054" cy="419019"/>
                    <a:chOff x="0" y="0"/>
                    <a:chExt cx="419053" cy="419017"/>
                  </a:xfrm>
                </p:grpSpPr>
                <p:sp>
                  <p:nvSpPr>
                    <p:cNvPr id="281" name="Shape 281"/>
                    <p:cNvSpPr/>
                    <p:nvPr/>
                  </p:nvSpPr>
                  <p:spPr>
                    <a:xfrm rot="18976489" flipH="1">
                      <a:off x="61057" y="61602"/>
                      <a:ext cx="296939" cy="295814"/>
                    </a:xfrm>
                    <a:prstGeom prst="rect">
                      <a:avLst/>
                    </a:prstGeom>
                    <a:solidFill>
                      <a:srgbClr val="660033"/>
                    </a:solidFill>
                    <a:ln w="25400" cap="flat">
                      <a:solidFill>
                        <a:srgbClr val="660033"/>
                      </a:solidFill>
                      <a:prstDash val="solid"/>
                      <a:bevel/>
                    </a:ln>
                    <a:effectLst/>
                  </p:spPr>
                  <p:txBody>
                    <a:bodyPr wrap="square" lIns="65023" tIns="65023" rIns="65023" bIns="65023" numCol="1" anchor="ctr">
                      <a:noAutofit/>
                    </a:bodyPr>
                    <a:lstStyle/>
                    <a:p>
                      <a:pPr lvl="0" defTabSz="457200">
                        <a:defRPr sz="24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endParaRPr/>
                    </a:p>
                  </p:txBody>
                </p:sp>
                <p:sp>
                  <p:nvSpPr>
                    <p:cNvPr id="282" name="Shape 282"/>
                    <p:cNvSpPr/>
                    <p:nvPr/>
                  </p:nvSpPr>
                  <p:spPr>
                    <a:xfrm>
                      <a:off x="79699" y="80090"/>
                      <a:ext cx="259656" cy="258837"/>
                    </a:xfrm>
                    <a:custGeom>
                      <a:avLst/>
                      <a:gdLst/>
                      <a:ahLst/>
                      <a:cxnLst>
                        <a:cxn ang="0">
                          <a:pos x="wd2" y="hd2"/>
                        </a:cxn>
                        <a:cxn ang="5400000">
                          <a:pos x="wd2" y="hd2"/>
                        </a:cxn>
                        <a:cxn ang="10800000">
                          <a:pos x="wd2" y="hd2"/>
                        </a:cxn>
                        <a:cxn ang="16200000">
                          <a:pos x="wd2" y="hd2"/>
                        </a:cxn>
                      </a:cxnLst>
                      <a:rect l="0" t="0" r="r" b="b"/>
                      <a:pathLst>
                        <a:path w="19679" h="19679" extrusionOk="0">
                          <a:moveTo>
                            <a:pt x="16796" y="2882"/>
                          </a:moveTo>
                          <a:cubicBezTo>
                            <a:pt x="20639" y="6724"/>
                            <a:pt x="20639" y="12954"/>
                            <a:pt x="16796" y="16796"/>
                          </a:cubicBezTo>
                          <a:cubicBezTo>
                            <a:pt x="12954" y="20639"/>
                            <a:pt x="6724" y="20639"/>
                            <a:pt x="2882" y="16796"/>
                          </a:cubicBezTo>
                          <a:cubicBezTo>
                            <a:pt x="-961" y="12954"/>
                            <a:pt x="-961" y="6724"/>
                            <a:pt x="2882" y="2882"/>
                          </a:cubicBezTo>
                          <a:cubicBezTo>
                            <a:pt x="6724" y="-961"/>
                            <a:pt x="12954" y="-961"/>
                            <a:pt x="16796" y="2882"/>
                          </a:cubicBezTo>
                          <a:close/>
                        </a:path>
                      </a:pathLst>
                    </a:custGeom>
                    <a:solidFill>
                      <a:srgbClr val="93CDDD"/>
                    </a:solidFill>
                    <a:ln w="25400" cap="flat">
                      <a:solidFill>
                        <a:srgbClr val="215968"/>
                      </a:solidFill>
                      <a:prstDash val="solid"/>
                      <a:bevel/>
                    </a:ln>
                    <a:effectLst/>
                  </p:spPr>
                  <p:txBody>
                    <a:bodyPr wrap="square" lIns="65023" tIns="65023" rIns="65023" bIns="65023" numCol="1" anchor="ctr">
                      <a:noAutofit/>
                    </a:bodyPr>
                    <a:lstStyle/>
                    <a:p>
                      <a:pPr lvl="0" defTabSz="457200">
                        <a:defRPr sz="240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defRPr>
                      </a:pPr>
                      <a:endParaRPr/>
                    </a:p>
                  </p:txBody>
                </p:sp>
              </p:grpSp>
              <p:sp>
                <p:nvSpPr>
                  <p:cNvPr id="284" name="Shape 284"/>
                  <p:cNvSpPr/>
                  <p:nvPr/>
                </p:nvSpPr>
                <p:spPr>
                  <a:xfrm>
                    <a:off x="1635677" y="1245403"/>
                    <a:ext cx="259656" cy="258837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19679" h="19679" extrusionOk="0">
                        <a:moveTo>
                          <a:pt x="16796" y="2882"/>
                        </a:moveTo>
                        <a:cubicBezTo>
                          <a:pt x="20639" y="6724"/>
                          <a:pt x="20639" y="12954"/>
                          <a:pt x="16796" y="16796"/>
                        </a:cubicBezTo>
                        <a:cubicBezTo>
                          <a:pt x="12954" y="20639"/>
                          <a:pt x="6724" y="20639"/>
                          <a:pt x="2882" y="16796"/>
                        </a:cubicBezTo>
                        <a:cubicBezTo>
                          <a:pt x="-961" y="12954"/>
                          <a:pt x="-961" y="6724"/>
                          <a:pt x="2882" y="2882"/>
                        </a:cubicBezTo>
                        <a:cubicBezTo>
                          <a:pt x="6724" y="-961"/>
                          <a:pt x="12954" y="-961"/>
                          <a:pt x="16796" y="2882"/>
                        </a:cubicBezTo>
                        <a:close/>
                      </a:path>
                    </a:pathLst>
                  </a:custGeom>
                  <a:solidFill>
                    <a:srgbClr val="93CDDD"/>
                  </a:solidFill>
                  <a:ln w="25400" cap="flat">
                    <a:solidFill>
                      <a:srgbClr val="215968"/>
                    </a:solidFill>
                    <a:prstDash val="solid"/>
                    <a:bevel/>
                  </a:ln>
                  <a:effectLst/>
                </p:spPr>
                <p:txBody>
                  <a:bodyPr wrap="square" lIns="65023" tIns="65023" rIns="65023" bIns="65023" numCol="1" anchor="ctr">
                    <a:noAutofit/>
                  </a:bodyPr>
                  <a:lstStyle/>
                  <a:p>
                    <a:pPr lvl="0" defTabSz="457200">
                      <a:defRPr sz="24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defRPr>
                    </a:pPr>
                    <a:endParaRPr/>
                  </a:p>
                </p:txBody>
              </p:sp>
              <p:sp>
                <p:nvSpPr>
                  <p:cNvPr id="285" name="Shape 285"/>
                  <p:cNvSpPr/>
                  <p:nvPr/>
                </p:nvSpPr>
                <p:spPr>
                  <a:xfrm>
                    <a:off x="1704898" y="1125959"/>
                    <a:ext cx="259656" cy="258837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19679" h="19679" extrusionOk="0">
                        <a:moveTo>
                          <a:pt x="16796" y="2882"/>
                        </a:moveTo>
                        <a:cubicBezTo>
                          <a:pt x="20639" y="6724"/>
                          <a:pt x="20639" y="12954"/>
                          <a:pt x="16796" y="16796"/>
                        </a:cubicBezTo>
                        <a:cubicBezTo>
                          <a:pt x="12954" y="20639"/>
                          <a:pt x="6724" y="20639"/>
                          <a:pt x="2882" y="16796"/>
                        </a:cubicBezTo>
                        <a:cubicBezTo>
                          <a:pt x="-961" y="12954"/>
                          <a:pt x="-961" y="6724"/>
                          <a:pt x="2882" y="2882"/>
                        </a:cubicBezTo>
                        <a:cubicBezTo>
                          <a:pt x="6724" y="-961"/>
                          <a:pt x="12954" y="-961"/>
                          <a:pt x="16796" y="2882"/>
                        </a:cubicBezTo>
                        <a:close/>
                      </a:path>
                    </a:pathLst>
                  </a:custGeom>
                  <a:solidFill>
                    <a:srgbClr val="93CDDD"/>
                  </a:solidFill>
                  <a:ln w="25400" cap="flat">
                    <a:solidFill>
                      <a:srgbClr val="215968"/>
                    </a:solidFill>
                    <a:prstDash val="solid"/>
                    <a:bevel/>
                  </a:ln>
                  <a:effectLst/>
                </p:spPr>
                <p:txBody>
                  <a:bodyPr wrap="square" lIns="65023" tIns="65023" rIns="65023" bIns="65023" numCol="1" anchor="ctr">
                    <a:noAutofit/>
                  </a:bodyPr>
                  <a:lstStyle/>
                  <a:p>
                    <a:pPr lvl="0" defTabSz="457200">
                      <a:defRPr sz="240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defRPr>
                    </a:pPr>
                    <a:endParaRPr/>
                  </a:p>
                </p:txBody>
              </p:sp>
            </p:grpSp>
            <p:sp>
              <p:nvSpPr>
                <p:cNvPr id="287" name="Shape 287"/>
                <p:cNvSpPr/>
                <p:nvPr/>
              </p:nvSpPr>
              <p:spPr>
                <a:xfrm>
                  <a:off x="8248367" y="3636044"/>
                  <a:ext cx="229980" cy="229257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9679" h="19679" extrusionOk="0">
                      <a:moveTo>
                        <a:pt x="16796" y="2882"/>
                      </a:moveTo>
                      <a:cubicBezTo>
                        <a:pt x="20639" y="6724"/>
                        <a:pt x="20639" y="12954"/>
                        <a:pt x="16796" y="16796"/>
                      </a:cubicBezTo>
                      <a:cubicBezTo>
                        <a:pt x="12954" y="20639"/>
                        <a:pt x="6724" y="20639"/>
                        <a:pt x="2882" y="16796"/>
                      </a:cubicBezTo>
                      <a:cubicBezTo>
                        <a:pt x="-961" y="12954"/>
                        <a:pt x="-961" y="6724"/>
                        <a:pt x="2882" y="2882"/>
                      </a:cubicBezTo>
                      <a:cubicBezTo>
                        <a:pt x="6724" y="-961"/>
                        <a:pt x="12954" y="-961"/>
                        <a:pt x="16796" y="2882"/>
                      </a:cubicBezTo>
                      <a:close/>
                    </a:path>
                  </a:pathLst>
                </a:custGeom>
                <a:solidFill>
                  <a:srgbClr val="E6E0EC"/>
                </a:solidFill>
                <a:ln w="25400" cap="flat">
                  <a:solidFill>
                    <a:srgbClr val="B3A2C7"/>
                  </a:solidFill>
                  <a:prstDash val="solid"/>
                  <a:bevel/>
                </a:ln>
                <a:effectLst/>
              </p:spPr>
              <p:txBody>
                <a:bodyPr wrap="square" lIns="65023" tIns="65023" rIns="65023" bIns="65023" numCol="1" anchor="ctr">
                  <a:noAutofit/>
                </a:bodyPr>
                <a:lstStyle/>
                <a:p>
                  <a:pPr lvl="0" defTabSz="457200">
                    <a:defRPr sz="2400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  <p:sp>
              <p:nvSpPr>
                <p:cNvPr id="288" name="Shape 288"/>
                <p:cNvSpPr/>
                <p:nvPr/>
              </p:nvSpPr>
              <p:spPr>
                <a:xfrm>
                  <a:off x="1247340" y="1956529"/>
                  <a:ext cx="229980" cy="229257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9679" h="19679" extrusionOk="0">
                      <a:moveTo>
                        <a:pt x="16796" y="2882"/>
                      </a:moveTo>
                      <a:cubicBezTo>
                        <a:pt x="20639" y="6724"/>
                        <a:pt x="20639" y="12954"/>
                        <a:pt x="16796" y="16796"/>
                      </a:cubicBezTo>
                      <a:cubicBezTo>
                        <a:pt x="12954" y="20639"/>
                        <a:pt x="6724" y="20639"/>
                        <a:pt x="2882" y="16796"/>
                      </a:cubicBezTo>
                      <a:cubicBezTo>
                        <a:pt x="-961" y="12954"/>
                        <a:pt x="-961" y="6724"/>
                        <a:pt x="2882" y="2882"/>
                      </a:cubicBezTo>
                      <a:cubicBezTo>
                        <a:pt x="6724" y="-961"/>
                        <a:pt x="12954" y="-961"/>
                        <a:pt x="16796" y="2882"/>
                      </a:cubicBezTo>
                      <a:close/>
                    </a:path>
                  </a:pathLst>
                </a:custGeom>
                <a:solidFill>
                  <a:srgbClr val="E6E0EC"/>
                </a:solidFill>
                <a:ln w="25400" cap="flat">
                  <a:solidFill>
                    <a:srgbClr val="B3A2C7"/>
                  </a:solidFill>
                  <a:prstDash val="solid"/>
                  <a:bevel/>
                </a:ln>
                <a:effectLst/>
              </p:spPr>
              <p:txBody>
                <a:bodyPr wrap="square" lIns="65023" tIns="65023" rIns="65023" bIns="65023" numCol="1" anchor="ctr">
                  <a:noAutofit/>
                </a:bodyPr>
                <a:lstStyle/>
                <a:p>
                  <a:pPr lvl="0" defTabSz="457200">
                    <a:defRPr sz="2400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  <p:sp>
              <p:nvSpPr>
                <p:cNvPr id="289" name="Shape 289"/>
                <p:cNvSpPr/>
                <p:nvPr/>
              </p:nvSpPr>
              <p:spPr>
                <a:xfrm>
                  <a:off x="3693298" y="739534"/>
                  <a:ext cx="229980" cy="229257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9679" h="19679" extrusionOk="0">
                      <a:moveTo>
                        <a:pt x="16796" y="2882"/>
                      </a:moveTo>
                      <a:cubicBezTo>
                        <a:pt x="20639" y="6724"/>
                        <a:pt x="20639" y="12954"/>
                        <a:pt x="16796" y="16796"/>
                      </a:cubicBezTo>
                      <a:cubicBezTo>
                        <a:pt x="12954" y="20639"/>
                        <a:pt x="6724" y="20639"/>
                        <a:pt x="2882" y="16796"/>
                      </a:cubicBezTo>
                      <a:cubicBezTo>
                        <a:pt x="-961" y="12954"/>
                        <a:pt x="-961" y="6724"/>
                        <a:pt x="2882" y="2882"/>
                      </a:cubicBezTo>
                      <a:cubicBezTo>
                        <a:pt x="6724" y="-961"/>
                        <a:pt x="12954" y="-961"/>
                        <a:pt x="16796" y="2882"/>
                      </a:cubicBezTo>
                      <a:close/>
                    </a:path>
                  </a:pathLst>
                </a:custGeom>
                <a:solidFill>
                  <a:srgbClr val="E6E0EC"/>
                </a:solidFill>
                <a:ln w="25400" cap="flat">
                  <a:solidFill>
                    <a:srgbClr val="B3A2C7"/>
                  </a:solidFill>
                  <a:prstDash val="solid"/>
                  <a:bevel/>
                </a:ln>
                <a:effectLst/>
              </p:spPr>
              <p:txBody>
                <a:bodyPr wrap="square" lIns="65023" tIns="65023" rIns="65023" bIns="65023" numCol="1" anchor="ctr">
                  <a:noAutofit/>
                </a:bodyPr>
                <a:lstStyle/>
                <a:p>
                  <a:pPr lvl="0" defTabSz="457200">
                    <a:defRPr sz="2400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  <p:sp>
              <p:nvSpPr>
                <p:cNvPr id="290" name="Shape 290"/>
                <p:cNvSpPr/>
                <p:nvPr/>
              </p:nvSpPr>
              <p:spPr>
                <a:xfrm>
                  <a:off x="3985528" y="816724"/>
                  <a:ext cx="229980" cy="22925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9679" h="19679" extrusionOk="0">
                      <a:moveTo>
                        <a:pt x="16796" y="2882"/>
                      </a:moveTo>
                      <a:cubicBezTo>
                        <a:pt x="20639" y="6724"/>
                        <a:pt x="20639" y="12954"/>
                        <a:pt x="16796" y="16796"/>
                      </a:cubicBezTo>
                      <a:cubicBezTo>
                        <a:pt x="12954" y="20639"/>
                        <a:pt x="6724" y="20639"/>
                        <a:pt x="2882" y="16796"/>
                      </a:cubicBezTo>
                      <a:cubicBezTo>
                        <a:pt x="-961" y="12954"/>
                        <a:pt x="-961" y="6724"/>
                        <a:pt x="2882" y="2882"/>
                      </a:cubicBezTo>
                      <a:cubicBezTo>
                        <a:pt x="6724" y="-961"/>
                        <a:pt x="12954" y="-961"/>
                        <a:pt x="16796" y="2882"/>
                      </a:cubicBezTo>
                      <a:close/>
                    </a:path>
                  </a:pathLst>
                </a:custGeom>
                <a:solidFill>
                  <a:srgbClr val="E6E0EC"/>
                </a:solidFill>
                <a:ln w="25400" cap="flat">
                  <a:solidFill>
                    <a:srgbClr val="B3A2C7"/>
                  </a:solidFill>
                  <a:prstDash val="solid"/>
                  <a:bevel/>
                </a:ln>
                <a:effectLst/>
              </p:spPr>
              <p:txBody>
                <a:bodyPr wrap="square" lIns="65023" tIns="65023" rIns="65023" bIns="65023" numCol="1" anchor="ctr">
                  <a:noAutofit/>
                </a:bodyPr>
                <a:lstStyle/>
                <a:p>
                  <a:pPr lvl="0" defTabSz="457200">
                    <a:defRPr sz="2400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  <p:sp>
              <p:nvSpPr>
                <p:cNvPr id="291" name="Shape 291"/>
                <p:cNvSpPr/>
                <p:nvPr/>
              </p:nvSpPr>
              <p:spPr>
                <a:xfrm>
                  <a:off x="3863039" y="739534"/>
                  <a:ext cx="229980" cy="229257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9679" h="19679" extrusionOk="0">
                      <a:moveTo>
                        <a:pt x="16796" y="2882"/>
                      </a:moveTo>
                      <a:cubicBezTo>
                        <a:pt x="20639" y="6724"/>
                        <a:pt x="20639" y="12954"/>
                        <a:pt x="16796" y="16796"/>
                      </a:cubicBezTo>
                      <a:cubicBezTo>
                        <a:pt x="12954" y="20639"/>
                        <a:pt x="6724" y="20639"/>
                        <a:pt x="2882" y="16796"/>
                      </a:cubicBezTo>
                      <a:cubicBezTo>
                        <a:pt x="-961" y="12954"/>
                        <a:pt x="-961" y="6724"/>
                        <a:pt x="2882" y="2882"/>
                      </a:cubicBezTo>
                      <a:cubicBezTo>
                        <a:pt x="6724" y="-961"/>
                        <a:pt x="12954" y="-961"/>
                        <a:pt x="16796" y="2882"/>
                      </a:cubicBezTo>
                      <a:close/>
                    </a:path>
                  </a:pathLst>
                </a:custGeom>
                <a:solidFill>
                  <a:srgbClr val="E6E0EC"/>
                </a:solidFill>
                <a:ln w="25400" cap="flat">
                  <a:solidFill>
                    <a:srgbClr val="B3A2C7"/>
                  </a:solidFill>
                  <a:prstDash val="solid"/>
                  <a:bevel/>
                </a:ln>
                <a:effectLst/>
              </p:spPr>
              <p:txBody>
                <a:bodyPr wrap="square" lIns="65023" tIns="65023" rIns="65023" bIns="65023" numCol="1" anchor="ctr">
                  <a:noAutofit/>
                </a:bodyPr>
                <a:lstStyle/>
                <a:p>
                  <a:pPr lvl="0" defTabSz="457200">
                    <a:defRPr sz="2400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  <p:sp>
              <p:nvSpPr>
                <p:cNvPr id="292" name="Shape 292"/>
                <p:cNvSpPr/>
                <p:nvPr/>
              </p:nvSpPr>
              <p:spPr>
                <a:xfrm>
                  <a:off x="2400643" y="3081392"/>
                  <a:ext cx="229980" cy="229257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9679" h="19679" extrusionOk="0">
                      <a:moveTo>
                        <a:pt x="16796" y="2882"/>
                      </a:moveTo>
                      <a:cubicBezTo>
                        <a:pt x="20639" y="6724"/>
                        <a:pt x="20639" y="12954"/>
                        <a:pt x="16796" y="16796"/>
                      </a:cubicBezTo>
                      <a:cubicBezTo>
                        <a:pt x="12954" y="20639"/>
                        <a:pt x="6724" y="20639"/>
                        <a:pt x="2882" y="16796"/>
                      </a:cubicBezTo>
                      <a:cubicBezTo>
                        <a:pt x="-961" y="12954"/>
                        <a:pt x="-961" y="6724"/>
                        <a:pt x="2882" y="2882"/>
                      </a:cubicBezTo>
                      <a:cubicBezTo>
                        <a:pt x="6724" y="-961"/>
                        <a:pt x="12954" y="-961"/>
                        <a:pt x="16796" y="2882"/>
                      </a:cubicBezTo>
                      <a:close/>
                    </a:path>
                  </a:pathLst>
                </a:custGeom>
                <a:solidFill>
                  <a:srgbClr val="E6E0EC"/>
                </a:solidFill>
                <a:ln w="25400" cap="flat">
                  <a:solidFill>
                    <a:srgbClr val="B3A2C7"/>
                  </a:solidFill>
                  <a:prstDash val="solid"/>
                  <a:bevel/>
                </a:ln>
                <a:effectLst/>
              </p:spPr>
              <p:txBody>
                <a:bodyPr wrap="square" lIns="65023" tIns="65023" rIns="65023" bIns="65023" numCol="1" anchor="ctr">
                  <a:noAutofit/>
                </a:bodyPr>
                <a:lstStyle/>
                <a:p>
                  <a:pPr lvl="0" defTabSz="457200">
                    <a:defRPr sz="2400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  <p:sp>
              <p:nvSpPr>
                <p:cNvPr id="293" name="Shape 293"/>
                <p:cNvSpPr/>
                <p:nvPr/>
              </p:nvSpPr>
              <p:spPr>
                <a:xfrm>
                  <a:off x="6894157" y="1170929"/>
                  <a:ext cx="229980" cy="22925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9679" h="19679" extrusionOk="0">
                      <a:moveTo>
                        <a:pt x="16796" y="2882"/>
                      </a:moveTo>
                      <a:cubicBezTo>
                        <a:pt x="20639" y="6724"/>
                        <a:pt x="20639" y="12954"/>
                        <a:pt x="16796" y="16796"/>
                      </a:cubicBezTo>
                      <a:cubicBezTo>
                        <a:pt x="12954" y="20639"/>
                        <a:pt x="6724" y="20639"/>
                        <a:pt x="2882" y="16796"/>
                      </a:cubicBezTo>
                      <a:cubicBezTo>
                        <a:pt x="-961" y="12954"/>
                        <a:pt x="-961" y="6724"/>
                        <a:pt x="2882" y="2882"/>
                      </a:cubicBezTo>
                      <a:cubicBezTo>
                        <a:pt x="6724" y="-961"/>
                        <a:pt x="12954" y="-961"/>
                        <a:pt x="16796" y="2882"/>
                      </a:cubicBezTo>
                      <a:close/>
                    </a:path>
                  </a:pathLst>
                </a:custGeom>
                <a:solidFill>
                  <a:srgbClr val="E6E0EC"/>
                </a:solidFill>
                <a:ln w="25400" cap="flat">
                  <a:solidFill>
                    <a:srgbClr val="B3A2C7"/>
                  </a:solidFill>
                  <a:prstDash val="solid"/>
                  <a:bevel/>
                </a:ln>
                <a:effectLst/>
              </p:spPr>
              <p:txBody>
                <a:bodyPr wrap="square" lIns="65023" tIns="65023" rIns="65023" bIns="65023" numCol="1" anchor="ctr">
                  <a:noAutofit/>
                </a:bodyPr>
                <a:lstStyle/>
                <a:p>
                  <a:pPr lvl="0" defTabSz="457200">
                    <a:defRPr sz="2400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  <p:sp>
              <p:nvSpPr>
                <p:cNvPr id="294" name="Shape 294"/>
                <p:cNvSpPr/>
                <p:nvPr/>
              </p:nvSpPr>
              <p:spPr>
                <a:xfrm>
                  <a:off x="7078822" y="1663952"/>
                  <a:ext cx="229980" cy="229257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9679" h="19679" extrusionOk="0">
                      <a:moveTo>
                        <a:pt x="16796" y="2882"/>
                      </a:moveTo>
                      <a:cubicBezTo>
                        <a:pt x="20639" y="6724"/>
                        <a:pt x="20639" y="12954"/>
                        <a:pt x="16796" y="16796"/>
                      </a:cubicBezTo>
                      <a:cubicBezTo>
                        <a:pt x="12954" y="20639"/>
                        <a:pt x="6724" y="20639"/>
                        <a:pt x="2882" y="16796"/>
                      </a:cubicBezTo>
                      <a:cubicBezTo>
                        <a:pt x="-961" y="12954"/>
                        <a:pt x="-961" y="6724"/>
                        <a:pt x="2882" y="2882"/>
                      </a:cubicBezTo>
                      <a:cubicBezTo>
                        <a:pt x="6724" y="-961"/>
                        <a:pt x="12954" y="-961"/>
                        <a:pt x="16796" y="2882"/>
                      </a:cubicBezTo>
                      <a:close/>
                    </a:path>
                  </a:pathLst>
                </a:custGeom>
                <a:solidFill>
                  <a:srgbClr val="93CDDD"/>
                </a:solidFill>
                <a:ln w="25400" cap="flat">
                  <a:solidFill>
                    <a:srgbClr val="215968"/>
                  </a:solidFill>
                  <a:prstDash val="solid"/>
                  <a:bevel/>
                </a:ln>
                <a:effectLst/>
              </p:spPr>
              <p:txBody>
                <a:bodyPr wrap="square" lIns="65023" tIns="65023" rIns="65023" bIns="65023" numCol="1" anchor="ctr">
                  <a:noAutofit/>
                </a:bodyPr>
                <a:lstStyle/>
                <a:p>
                  <a:pPr lvl="0" defTabSz="457200">
                    <a:defRPr sz="2400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  <p:sp>
              <p:nvSpPr>
                <p:cNvPr id="295" name="Shape 295"/>
                <p:cNvSpPr/>
                <p:nvPr/>
              </p:nvSpPr>
              <p:spPr>
                <a:xfrm>
                  <a:off x="7925048" y="3204649"/>
                  <a:ext cx="229980" cy="229257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9679" h="19679" extrusionOk="0">
                      <a:moveTo>
                        <a:pt x="16796" y="2882"/>
                      </a:moveTo>
                      <a:cubicBezTo>
                        <a:pt x="20639" y="6724"/>
                        <a:pt x="20639" y="12954"/>
                        <a:pt x="16796" y="16796"/>
                      </a:cubicBezTo>
                      <a:cubicBezTo>
                        <a:pt x="12954" y="20639"/>
                        <a:pt x="6724" y="20639"/>
                        <a:pt x="2882" y="16796"/>
                      </a:cubicBezTo>
                      <a:cubicBezTo>
                        <a:pt x="-961" y="12954"/>
                        <a:pt x="-961" y="6724"/>
                        <a:pt x="2882" y="2882"/>
                      </a:cubicBezTo>
                      <a:cubicBezTo>
                        <a:pt x="6724" y="-961"/>
                        <a:pt x="12954" y="-961"/>
                        <a:pt x="16796" y="2882"/>
                      </a:cubicBezTo>
                      <a:close/>
                    </a:path>
                  </a:pathLst>
                </a:custGeom>
                <a:solidFill>
                  <a:srgbClr val="E6E0EC"/>
                </a:solidFill>
                <a:ln w="25400" cap="flat">
                  <a:solidFill>
                    <a:srgbClr val="B3A2C7"/>
                  </a:solidFill>
                  <a:prstDash val="solid"/>
                  <a:bevel/>
                </a:ln>
                <a:effectLst/>
              </p:spPr>
              <p:txBody>
                <a:bodyPr wrap="square" lIns="65023" tIns="65023" rIns="65023" bIns="65023" numCol="1" anchor="ctr">
                  <a:noAutofit/>
                </a:bodyPr>
                <a:lstStyle/>
                <a:p>
                  <a:pPr lvl="0" defTabSz="457200">
                    <a:defRPr sz="2400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  <p:sp>
              <p:nvSpPr>
                <p:cNvPr id="296" name="Shape 296"/>
                <p:cNvSpPr/>
                <p:nvPr/>
              </p:nvSpPr>
              <p:spPr>
                <a:xfrm rot="18976489" flipH="1">
                  <a:off x="7632199" y="3266371"/>
                  <a:ext cx="296939" cy="295815"/>
                </a:xfrm>
                <a:prstGeom prst="rect">
                  <a:avLst/>
                </a:prstGeom>
                <a:solidFill>
                  <a:srgbClr val="E6E0EC"/>
                </a:solidFill>
                <a:ln w="25400" cap="flat">
                  <a:solidFill>
                    <a:srgbClr val="B3A2C7"/>
                  </a:solidFill>
                  <a:prstDash val="solid"/>
                  <a:bevel/>
                </a:ln>
                <a:effectLst/>
              </p:spPr>
              <p:txBody>
                <a:bodyPr wrap="square" lIns="65023" tIns="65023" rIns="65023" bIns="65023" numCol="1" anchor="ctr">
                  <a:noAutofit/>
                </a:bodyPr>
                <a:lstStyle/>
                <a:p>
                  <a:pPr lvl="0" defTabSz="457200">
                    <a:defRPr sz="2400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  <p:sp>
              <p:nvSpPr>
                <p:cNvPr id="297" name="Shape 297"/>
                <p:cNvSpPr/>
                <p:nvPr/>
              </p:nvSpPr>
              <p:spPr>
                <a:xfrm>
                  <a:off x="7694372" y="3451160"/>
                  <a:ext cx="229980" cy="229258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19679" h="19679" extrusionOk="0">
                      <a:moveTo>
                        <a:pt x="16796" y="2882"/>
                      </a:moveTo>
                      <a:cubicBezTo>
                        <a:pt x="20639" y="6724"/>
                        <a:pt x="20639" y="12954"/>
                        <a:pt x="16796" y="16796"/>
                      </a:cubicBezTo>
                      <a:cubicBezTo>
                        <a:pt x="12954" y="20639"/>
                        <a:pt x="6724" y="20639"/>
                        <a:pt x="2882" y="16796"/>
                      </a:cubicBezTo>
                      <a:cubicBezTo>
                        <a:pt x="-961" y="12954"/>
                        <a:pt x="-961" y="6724"/>
                        <a:pt x="2882" y="2882"/>
                      </a:cubicBezTo>
                      <a:cubicBezTo>
                        <a:pt x="6724" y="-961"/>
                        <a:pt x="12954" y="-961"/>
                        <a:pt x="16796" y="2882"/>
                      </a:cubicBezTo>
                      <a:close/>
                    </a:path>
                  </a:pathLst>
                </a:custGeom>
                <a:solidFill>
                  <a:srgbClr val="E6E0EC"/>
                </a:solidFill>
                <a:ln w="25400" cap="flat">
                  <a:solidFill>
                    <a:srgbClr val="B3A2C7"/>
                  </a:solidFill>
                  <a:prstDash val="solid"/>
                  <a:bevel/>
                </a:ln>
                <a:effectLst/>
              </p:spPr>
              <p:txBody>
                <a:bodyPr wrap="square" lIns="65023" tIns="65023" rIns="65023" bIns="65023" numCol="1" anchor="ctr">
                  <a:noAutofit/>
                </a:bodyPr>
                <a:lstStyle/>
                <a:p>
                  <a:pPr lvl="0" defTabSz="457200">
                    <a:defRPr sz="2400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pPr>
                  <a:endParaRPr/>
                </a:p>
              </p:txBody>
            </p:sp>
          </p:grpSp>
          <p:sp>
            <p:nvSpPr>
              <p:cNvPr id="299" name="Shape 299"/>
              <p:cNvSpPr/>
              <p:nvPr/>
            </p:nvSpPr>
            <p:spPr>
              <a:xfrm>
                <a:off x="872290" y="1334851"/>
                <a:ext cx="259656" cy="2588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solidFill>
                <a:srgbClr val="93CDDD"/>
              </a:solidFill>
              <a:ln w="25400" cap="flat">
                <a:solidFill>
                  <a:srgbClr val="215968"/>
                </a:solidFill>
                <a:prstDash val="solid"/>
                <a:bevel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lvl="0" defTabSz="457200">
                  <a:defRPr sz="2400">
                    <a:solidFill>
                      <a:srgbClr val="1FABBB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300" name="Shape 300"/>
              <p:cNvSpPr/>
              <p:nvPr/>
            </p:nvSpPr>
            <p:spPr>
              <a:xfrm>
                <a:off x="595377" y="1032527"/>
                <a:ext cx="259656" cy="2588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solidFill>
                <a:srgbClr val="93CDDD"/>
              </a:solidFill>
              <a:ln w="25400" cap="flat">
                <a:solidFill>
                  <a:srgbClr val="215968"/>
                </a:solidFill>
                <a:prstDash val="solid"/>
                <a:bevel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lvl="0" defTabSz="457200">
                  <a:defRPr sz="2400">
                    <a:solidFill>
                      <a:srgbClr val="1FABBB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301" name="Shape 301"/>
              <p:cNvSpPr/>
              <p:nvPr/>
            </p:nvSpPr>
            <p:spPr>
              <a:xfrm>
                <a:off x="811842" y="1457896"/>
                <a:ext cx="259656" cy="2588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solidFill>
                <a:srgbClr val="93CDDD"/>
              </a:solidFill>
              <a:ln w="25400" cap="flat">
                <a:solidFill>
                  <a:srgbClr val="215968"/>
                </a:solidFill>
                <a:prstDash val="solid"/>
                <a:bevel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lvl="0" defTabSz="457200">
                  <a:defRPr sz="2400">
                    <a:solidFill>
                      <a:srgbClr val="1FABBB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sp>
            <p:nvSpPr>
              <p:cNvPr id="302" name="Shape 302"/>
              <p:cNvSpPr/>
              <p:nvPr/>
            </p:nvSpPr>
            <p:spPr>
              <a:xfrm>
                <a:off x="377449" y="537979"/>
                <a:ext cx="229980" cy="22925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solidFill>
                <a:srgbClr val="93CDDD"/>
              </a:solidFill>
              <a:ln w="25400" cap="flat">
                <a:solidFill>
                  <a:srgbClr val="215968"/>
                </a:solidFill>
                <a:prstDash val="solid"/>
                <a:bevel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lvl="0" defTabSz="457200">
                  <a:defRPr sz="24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</p:grpSp>
        <p:sp>
          <p:nvSpPr>
            <p:cNvPr id="304" name="Shape 304"/>
            <p:cNvSpPr/>
            <p:nvPr/>
          </p:nvSpPr>
          <p:spPr>
            <a:xfrm>
              <a:off x="1575069" y="1350103"/>
              <a:ext cx="259656" cy="2588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93CDDD"/>
            </a:solidFill>
            <a:ln w="25400" cap="flat">
              <a:solidFill>
                <a:srgbClr val="215968"/>
              </a:solidFill>
              <a:prstDash val="solid"/>
              <a:bevel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lvl="0" defTabSz="45720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sp>
        <p:nvSpPr>
          <p:cNvPr id="306" name="Shape 306"/>
          <p:cNvSpPr/>
          <p:nvPr/>
        </p:nvSpPr>
        <p:spPr>
          <a:xfrm>
            <a:off x="650239" y="1710638"/>
            <a:ext cx="4732304" cy="146354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>
            <a:spAutoFit/>
          </a:bodyPr>
          <a:lstStyle>
            <a:lvl1pPr algn="l" defTabSz="457200">
              <a:spcBef>
                <a:spcPts val="1200"/>
              </a:spcBef>
              <a:defRPr sz="2800">
                <a:solidFill>
                  <a:srgbClr val="186072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186072"/>
                </a:solidFill>
              </a:rPr>
              <a:t>Three major components for a flexible, scalable, sustainable network</a:t>
            </a:r>
          </a:p>
        </p:txBody>
      </p:sp>
      <p:grpSp>
        <p:nvGrpSpPr>
          <p:cNvPr id="312" name="Group 312"/>
          <p:cNvGrpSpPr/>
          <p:nvPr/>
        </p:nvGrpSpPr>
        <p:grpSpPr>
          <a:xfrm>
            <a:off x="1072117" y="2264383"/>
            <a:ext cx="7405986" cy="4141527"/>
            <a:chOff x="0" y="0"/>
            <a:chExt cx="7405984" cy="4141525"/>
          </a:xfrm>
        </p:grpSpPr>
        <p:sp>
          <p:nvSpPr>
            <p:cNvPr id="307" name="Shape 307"/>
            <p:cNvSpPr/>
            <p:nvPr/>
          </p:nvSpPr>
          <p:spPr>
            <a:xfrm>
              <a:off x="7074674" y="-1"/>
              <a:ext cx="331311" cy="5295"/>
            </a:xfrm>
            <a:prstGeom prst="line">
              <a:avLst/>
            </a:prstGeom>
            <a:noFill/>
            <a:ln w="12700" cap="flat">
              <a:solidFill>
                <a:srgbClr val="800000"/>
              </a:solidFill>
              <a:prstDash val="solid"/>
              <a:round/>
            </a:ln>
            <a:effectLst/>
          </p:spPr>
          <p:txBody>
            <a:bodyPr wrap="square" lIns="65023" tIns="65023" rIns="65023" bIns="65023" numCol="1" anchor="t">
              <a:noAutofit/>
            </a:bodyPr>
            <a:lstStyle/>
            <a:p>
              <a:pPr lvl="0" algn="l" defTabSz="45720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grpSp>
          <p:nvGrpSpPr>
            <p:cNvPr id="311" name="Group 311"/>
            <p:cNvGrpSpPr/>
            <p:nvPr/>
          </p:nvGrpSpPr>
          <p:grpSpPr>
            <a:xfrm>
              <a:off x="-1" y="1"/>
              <a:ext cx="7070591" cy="4141525"/>
              <a:chOff x="0" y="0"/>
              <a:chExt cx="7070589" cy="4141523"/>
            </a:xfrm>
          </p:grpSpPr>
          <p:sp>
            <p:nvSpPr>
              <p:cNvPr id="308" name="Shape 308"/>
              <p:cNvSpPr/>
              <p:nvPr/>
            </p:nvSpPr>
            <p:spPr>
              <a:xfrm flipV="1">
                <a:off x="832606" y="0"/>
                <a:ext cx="6237981" cy="4051459"/>
              </a:xfrm>
              <a:prstGeom prst="line">
                <a:avLst/>
              </a:prstGeom>
              <a:noFill/>
              <a:ln w="12700" cap="flat">
                <a:solidFill>
                  <a:srgbClr val="800000"/>
                </a:solidFill>
                <a:prstDash val="solid"/>
                <a:round/>
              </a:ln>
              <a:effectLst/>
            </p:spPr>
            <p:txBody>
              <a:bodyPr wrap="square" lIns="65023" tIns="65023" rIns="65023" bIns="65023" numCol="1" anchor="t">
                <a:noAutofit/>
              </a:bodyPr>
              <a:lstStyle/>
              <a:p>
                <a:pPr lvl="0" algn="l" defTabSz="457200">
                  <a:defRPr sz="16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309" name="Shape 309"/>
              <p:cNvSpPr/>
              <p:nvPr/>
            </p:nvSpPr>
            <p:spPr>
              <a:xfrm flipH="1">
                <a:off x="237356" y="18621"/>
                <a:ext cx="6833234" cy="4089558"/>
              </a:xfrm>
              <a:prstGeom prst="line">
                <a:avLst/>
              </a:prstGeom>
              <a:noFill/>
              <a:ln w="12700" cap="flat">
                <a:solidFill>
                  <a:srgbClr val="800000"/>
                </a:solidFill>
                <a:prstDash val="solid"/>
                <a:round/>
              </a:ln>
              <a:effectLst/>
            </p:spPr>
            <p:txBody>
              <a:bodyPr wrap="square" lIns="65023" tIns="65023" rIns="65023" bIns="65023" numCol="1" anchor="t">
                <a:noAutofit/>
              </a:bodyPr>
              <a:lstStyle/>
              <a:p>
                <a:pPr lvl="0" algn="l" defTabSz="457200">
                  <a:defRPr sz="16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  <p:sp>
            <p:nvSpPr>
              <p:cNvPr id="310" name="Shape 310"/>
              <p:cNvSpPr/>
              <p:nvPr/>
            </p:nvSpPr>
            <p:spPr>
              <a:xfrm flipV="1">
                <a:off x="-1" y="18624"/>
                <a:ext cx="7070588" cy="4122900"/>
              </a:xfrm>
              <a:prstGeom prst="line">
                <a:avLst/>
              </a:prstGeom>
              <a:noFill/>
              <a:ln w="12700" cap="flat">
                <a:solidFill>
                  <a:srgbClr val="800000"/>
                </a:solidFill>
                <a:prstDash val="solid"/>
                <a:round/>
              </a:ln>
              <a:effectLst/>
            </p:spPr>
            <p:txBody>
              <a:bodyPr wrap="square" lIns="65023" tIns="65023" rIns="65023" bIns="65023" numCol="1" anchor="t">
                <a:noAutofit/>
              </a:bodyPr>
              <a:lstStyle/>
              <a:p>
                <a:pPr lvl="0" algn="l" defTabSz="457200">
                  <a:defRPr sz="1600">
                    <a:latin typeface="Helvetica"/>
                    <a:ea typeface="Helvetica"/>
                    <a:cs typeface="Helvetica"/>
                    <a:sym typeface="Helvetica"/>
                  </a:defRPr>
                </a:pPr>
                <a:endParaRPr/>
              </a:p>
            </p:txBody>
          </p:sp>
        </p:grpSp>
      </p:grpSp>
      <p:sp>
        <p:nvSpPr>
          <p:cNvPr id="313" name="Shape 313"/>
          <p:cNvSpPr/>
          <p:nvPr/>
        </p:nvSpPr>
        <p:spPr>
          <a:xfrm>
            <a:off x="8330562" y="1945685"/>
            <a:ext cx="4023999" cy="4676649"/>
          </a:xfrm>
          <a:prstGeom prst="rect">
            <a:avLst/>
          </a:prstGeom>
          <a:solidFill>
            <a:srgbClr val="FFFFFF"/>
          </a:solidFill>
          <a:ln w="12700">
            <a:solidFill>
              <a:srgbClr val="1A435D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5023" tIns="65023" rIns="65023" bIns="65023">
            <a:spAutoFit/>
          </a:bodyPr>
          <a:lstStyle/>
          <a:p>
            <a:pPr lvl="0" algn="l" defTabSz="457200">
              <a:spcBef>
                <a:spcPts val="1000"/>
              </a:spcBef>
              <a:defRPr sz="1800"/>
            </a:pPr>
            <a:r>
              <a:rPr sz="2400" b="1">
                <a:solidFill>
                  <a:srgbClr val="186072"/>
                </a:solidFill>
                <a:latin typeface="Calibri"/>
                <a:ea typeface="Calibri"/>
                <a:cs typeface="Calibri"/>
                <a:sym typeface="Calibri"/>
              </a:rPr>
              <a:t>Coordinating Nodes</a:t>
            </a:r>
          </a:p>
          <a:p>
            <a:pPr marL="243839" lvl="0" indent="-243839" algn="l" defTabSz="457200">
              <a:spcBef>
                <a:spcPts val="100"/>
              </a:spcBef>
              <a:buClr>
                <a:srgbClr val="186072"/>
              </a:buClr>
              <a:buSzPct val="100000"/>
              <a:buChar char="•"/>
              <a:defRPr sz="1800"/>
            </a:pPr>
            <a:r>
              <a:rPr sz="2400">
                <a:solidFill>
                  <a:srgbClr val="186072"/>
                </a:solidFill>
                <a:latin typeface="Calibri"/>
                <a:ea typeface="Calibri"/>
                <a:cs typeface="Calibri"/>
                <a:sym typeface="Calibri"/>
              </a:rPr>
              <a:t>retain complete metadata catalog </a:t>
            </a:r>
          </a:p>
          <a:p>
            <a:pPr marL="243839" lvl="0" indent="-243839" algn="l" defTabSz="457200">
              <a:spcBef>
                <a:spcPts val="100"/>
              </a:spcBef>
              <a:buClr>
                <a:srgbClr val="186072"/>
              </a:buClr>
              <a:buSzPct val="100000"/>
              <a:buChar char="•"/>
              <a:defRPr sz="1800"/>
            </a:pPr>
            <a:r>
              <a:rPr sz="2400">
                <a:solidFill>
                  <a:srgbClr val="186072"/>
                </a:solidFill>
                <a:latin typeface="Calibri"/>
                <a:ea typeface="Calibri"/>
                <a:cs typeface="Calibri"/>
                <a:sym typeface="Calibri"/>
              </a:rPr>
              <a:t>indexing for search</a:t>
            </a:r>
          </a:p>
          <a:p>
            <a:pPr marL="243839" lvl="0" indent="-243839" algn="l" defTabSz="457200">
              <a:spcBef>
                <a:spcPts val="100"/>
              </a:spcBef>
              <a:buClr>
                <a:srgbClr val="186072"/>
              </a:buClr>
              <a:buSzPct val="100000"/>
              <a:buChar char="•"/>
              <a:defRPr sz="1800"/>
            </a:pPr>
            <a:r>
              <a:rPr sz="2400">
                <a:solidFill>
                  <a:srgbClr val="186072"/>
                </a:solidFill>
                <a:latin typeface="Calibri"/>
                <a:ea typeface="Calibri"/>
                <a:cs typeface="Calibri"/>
                <a:sym typeface="Calibri"/>
              </a:rPr>
              <a:t>network-wide services</a:t>
            </a:r>
          </a:p>
          <a:p>
            <a:pPr marL="243839" lvl="0" indent="-243839" algn="l" defTabSz="457200">
              <a:spcBef>
                <a:spcPts val="100"/>
              </a:spcBef>
              <a:buClr>
                <a:srgbClr val="186072"/>
              </a:buClr>
              <a:buSzPct val="100000"/>
              <a:buChar char="•"/>
              <a:defRPr sz="1800"/>
            </a:pPr>
            <a:r>
              <a:rPr sz="2400">
                <a:solidFill>
                  <a:srgbClr val="186072"/>
                </a:solidFill>
                <a:latin typeface="Calibri"/>
                <a:ea typeface="Calibri"/>
                <a:cs typeface="Calibri"/>
                <a:sym typeface="Calibri"/>
              </a:rPr>
              <a:t>ensure content availability (preservation)  </a:t>
            </a:r>
          </a:p>
          <a:p>
            <a:pPr marL="243839" lvl="0" indent="-243839" algn="l" defTabSz="457200">
              <a:spcBef>
                <a:spcPts val="100"/>
              </a:spcBef>
              <a:buClr>
                <a:srgbClr val="186072"/>
              </a:buClr>
              <a:buSzPct val="100000"/>
              <a:buChar char="•"/>
              <a:defRPr sz="1800"/>
            </a:pPr>
            <a:r>
              <a:rPr sz="2400">
                <a:solidFill>
                  <a:srgbClr val="186072"/>
                </a:solidFill>
                <a:latin typeface="Calibri"/>
                <a:ea typeface="Calibri"/>
                <a:cs typeface="Calibri"/>
                <a:sym typeface="Calibri"/>
              </a:rPr>
              <a:t>replication services</a:t>
            </a:r>
          </a:p>
          <a:p>
            <a:pPr marL="243839" lvl="0" indent="-243839" algn="l" defTabSz="457200">
              <a:spcBef>
                <a:spcPts val="100"/>
              </a:spcBef>
              <a:buClr>
                <a:srgbClr val="186072"/>
              </a:buClr>
              <a:buSzPct val="100000"/>
              <a:buChar char="•"/>
              <a:defRPr sz="1800"/>
            </a:pPr>
            <a:endParaRPr sz="2400">
              <a:solidFill>
                <a:srgbClr val="18607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43839" lvl="0" indent="-243839" algn="l" defTabSz="457200">
              <a:spcBef>
                <a:spcPts val="100"/>
              </a:spcBef>
              <a:buClr>
                <a:srgbClr val="186072"/>
              </a:buClr>
              <a:buSzPct val="100000"/>
              <a:buChar char="•"/>
              <a:defRPr sz="1800"/>
            </a:pPr>
            <a:endParaRPr sz="2400">
              <a:solidFill>
                <a:srgbClr val="18607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43839" lvl="0" indent="-243839" algn="l" defTabSz="457200">
              <a:spcBef>
                <a:spcPts val="100"/>
              </a:spcBef>
              <a:buClr>
                <a:srgbClr val="186072"/>
              </a:buClr>
              <a:buSzPct val="100000"/>
              <a:buChar char="•"/>
              <a:defRPr sz="1800"/>
            </a:pPr>
            <a:endParaRPr sz="2400">
              <a:solidFill>
                <a:srgbClr val="18607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4" name="image51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387485" y="5364980"/>
            <a:ext cx="2405889" cy="643241"/>
          </a:xfrm>
          <a:prstGeom prst="rect">
            <a:avLst/>
          </a:prstGeom>
          <a:ln w="12700">
            <a:solidFill>
              <a:srgbClr val="BFBFBF"/>
            </a:solidFill>
            <a:miter/>
          </a:ln>
        </p:spPr>
      </p:pic>
      <p:grpSp>
        <p:nvGrpSpPr>
          <p:cNvPr id="318" name="Group 318"/>
          <p:cNvGrpSpPr/>
          <p:nvPr/>
        </p:nvGrpSpPr>
        <p:grpSpPr>
          <a:xfrm>
            <a:off x="8381028" y="6051697"/>
            <a:ext cx="2418894" cy="877182"/>
            <a:chOff x="0" y="0"/>
            <a:chExt cx="2418892" cy="877181"/>
          </a:xfrm>
        </p:grpSpPr>
        <p:sp>
          <p:nvSpPr>
            <p:cNvPr id="315" name="Shape 315"/>
            <p:cNvSpPr/>
            <p:nvPr/>
          </p:nvSpPr>
          <p:spPr>
            <a:xfrm>
              <a:off x="0" y="-1"/>
              <a:ext cx="2418893" cy="87718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BFBFBF"/>
              </a:solidFill>
              <a:prstDash val="solid"/>
              <a:bevel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lvl="0" defTabSz="45720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pic>
          <p:nvPicPr>
            <p:cNvPr id="316" name="image52.png"/>
            <p:cNvPicPr/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927768" y="54768"/>
              <a:ext cx="1443686" cy="76605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17" name="image53.png"/>
            <p:cNvPicPr/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59791" y="54768"/>
              <a:ext cx="749032" cy="75785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324" name="Group 324"/>
          <p:cNvGrpSpPr/>
          <p:nvPr/>
        </p:nvGrpSpPr>
        <p:grpSpPr>
          <a:xfrm>
            <a:off x="10841977" y="5349427"/>
            <a:ext cx="1470414" cy="1577315"/>
            <a:chOff x="0" y="0"/>
            <a:chExt cx="1470412" cy="1577314"/>
          </a:xfrm>
        </p:grpSpPr>
        <p:sp>
          <p:nvSpPr>
            <p:cNvPr id="319" name="Shape 319"/>
            <p:cNvSpPr/>
            <p:nvPr/>
          </p:nvSpPr>
          <p:spPr>
            <a:xfrm>
              <a:off x="0" y="0"/>
              <a:ext cx="1470413" cy="1577315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BFBFBF"/>
              </a:solidFill>
              <a:prstDash val="solid"/>
              <a:bevel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lvl="0" defTabSz="457200">
                <a:defRPr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grpSp>
          <p:nvGrpSpPr>
            <p:cNvPr id="322" name="Group 322" descr="ORNL_leaf white"/>
            <p:cNvGrpSpPr/>
            <p:nvPr/>
          </p:nvGrpSpPr>
          <p:grpSpPr>
            <a:xfrm>
              <a:off x="50905" y="54859"/>
              <a:ext cx="1367719" cy="645895"/>
              <a:chOff x="0" y="0"/>
              <a:chExt cx="1367718" cy="645894"/>
            </a:xfrm>
          </p:grpSpPr>
          <p:sp>
            <p:nvSpPr>
              <p:cNvPr id="320" name="Shape 320"/>
              <p:cNvSpPr/>
              <p:nvPr/>
            </p:nvSpPr>
            <p:spPr>
              <a:xfrm>
                <a:off x="0" y="0"/>
                <a:ext cx="1367719" cy="645895"/>
              </a:xfrm>
              <a:prstGeom prst="rect">
                <a:avLst/>
              </a:prstGeom>
              <a:solidFill>
                <a:srgbClr val="0099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65023" tIns="65023" rIns="65023" bIns="65023" numCol="1" anchor="ctr">
                <a:noAutofit/>
              </a:bodyPr>
              <a:lstStyle/>
              <a:p>
                <a:pPr lvl="0" algn="l" defTabSz="457200">
                  <a:defRPr sz="2400">
                    <a:latin typeface="Calibri"/>
                    <a:ea typeface="Calibri"/>
                    <a:cs typeface="Calibri"/>
                    <a:sym typeface="Calibri"/>
                  </a:defRPr>
                </a:pPr>
                <a:endParaRPr/>
              </a:p>
            </p:txBody>
          </p:sp>
          <p:pic>
            <p:nvPicPr>
              <p:cNvPr id="321" name="image54.png"/>
              <p:cNvPicPr/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0" y="0"/>
                <a:ext cx="1367719" cy="64589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>
                <a:outerShdw blurRad="88900" rotWithShape="0">
                  <a:srgbClr val="EEECE1">
                    <a:alpha val="74998"/>
                  </a:srgbClr>
                </a:outerShdw>
              </a:effectLst>
            </p:spPr>
          </p:pic>
        </p:grpSp>
        <p:pic>
          <p:nvPicPr>
            <p:cNvPr id="323" name="image55.png"/>
            <p:cNvPicPr/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48115" y="749708"/>
              <a:ext cx="1370509" cy="7784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350" name="Group 350"/>
          <p:cNvGrpSpPr/>
          <p:nvPr/>
        </p:nvGrpSpPr>
        <p:grpSpPr>
          <a:xfrm>
            <a:off x="1385660" y="2509430"/>
            <a:ext cx="10968899" cy="5663046"/>
            <a:chOff x="0" y="0"/>
            <a:chExt cx="10968897" cy="5663045"/>
          </a:xfrm>
        </p:grpSpPr>
        <p:grpSp>
          <p:nvGrpSpPr>
            <p:cNvPr id="348" name="Group 348"/>
            <p:cNvGrpSpPr/>
            <p:nvPr/>
          </p:nvGrpSpPr>
          <p:grpSpPr>
            <a:xfrm>
              <a:off x="-1" y="0"/>
              <a:ext cx="10968899" cy="5663046"/>
              <a:chOff x="0" y="0"/>
              <a:chExt cx="10968897" cy="5663045"/>
            </a:xfrm>
          </p:grpSpPr>
          <p:grpSp>
            <p:nvGrpSpPr>
              <p:cNvPr id="346" name="Group 346"/>
              <p:cNvGrpSpPr/>
              <p:nvPr/>
            </p:nvGrpSpPr>
            <p:grpSpPr>
              <a:xfrm>
                <a:off x="-1" y="0"/>
                <a:ext cx="10968899" cy="5663046"/>
                <a:chOff x="0" y="0"/>
                <a:chExt cx="10968897" cy="5663045"/>
              </a:xfrm>
            </p:grpSpPr>
            <p:grpSp>
              <p:nvGrpSpPr>
                <p:cNvPr id="335" name="Group 335"/>
                <p:cNvGrpSpPr/>
                <p:nvPr/>
              </p:nvGrpSpPr>
              <p:grpSpPr>
                <a:xfrm>
                  <a:off x="-1" y="0"/>
                  <a:ext cx="10968899" cy="5663046"/>
                  <a:chOff x="0" y="0"/>
                  <a:chExt cx="10968897" cy="5663045"/>
                </a:xfrm>
              </p:grpSpPr>
              <p:grpSp>
                <p:nvGrpSpPr>
                  <p:cNvPr id="333" name="Group 333"/>
                  <p:cNvGrpSpPr/>
                  <p:nvPr/>
                </p:nvGrpSpPr>
                <p:grpSpPr>
                  <a:xfrm>
                    <a:off x="-1" y="254608"/>
                    <a:ext cx="7143451" cy="5408438"/>
                    <a:chOff x="0" y="0"/>
                    <a:chExt cx="7143449" cy="5408436"/>
                  </a:xfrm>
                </p:grpSpPr>
                <p:grpSp>
                  <p:nvGrpSpPr>
                    <p:cNvPr id="331" name="Group 331"/>
                    <p:cNvGrpSpPr/>
                    <p:nvPr/>
                  </p:nvGrpSpPr>
                  <p:grpSpPr>
                    <a:xfrm>
                      <a:off x="0" y="-1"/>
                      <a:ext cx="7143450" cy="5408438"/>
                      <a:chOff x="0" y="0"/>
                      <a:chExt cx="7143448" cy="5408436"/>
                    </a:xfrm>
                  </p:grpSpPr>
                  <p:sp>
                    <p:nvSpPr>
                      <p:cNvPr id="325" name="Shape 325"/>
                      <p:cNvSpPr/>
                      <p:nvPr/>
                    </p:nvSpPr>
                    <p:spPr>
                      <a:xfrm flipV="1">
                        <a:off x="290276" y="3"/>
                        <a:ext cx="5796828" cy="4334561"/>
                      </a:xfrm>
                      <a:prstGeom prst="line">
                        <a:avLst/>
                      </a:prstGeom>
                      <a:noFill/>
                      <a:ln w="3175" cap="flat">
                        <a:solidFill>
                          <a:srgbClr val="186072"/>
                        </a:solidFill>
                        <a:prstDash val="sysDash"/>
                        <a:round/>
                      </a:ln>
                      <a:effectLst/>
                    </p:spPr>
                    <p:txBody>
                      <a:bodyPr wrap="square" lIns="65023" tIns="65023" rIns="65023" bIns="65023" numCol="1" anchor="t">
                        <a:noAutofit/>
                      </a:bodyPr>
                      <a:lstStyle/>
                      <a:p>
                        <a:pPr lvl="0" algn="l" defTabSz="457200">
                          <a:defRPr sz="1600">
                            <a:latin typeface="Helvetica"/>
                            <a:ea typeface="Helvetica"/>
                            <a:cs typeface="Helvetica"/>
                            <a:sym typeface="Helvetica"/>
                          </a:defRPr>
                        </a:pPr>
                        <a:endParaRPr/>
                      </a:p>
                    </p:txBody>
                  </p:sp>
                  <p:sp>
                    <p:nvSpPr>
                      <p:cNvPr id="326" name="Shape 326"/>
                      <p:cNvSpPr/>
                      <p:nvPr/>
                    </p:nvSpPr>
                    <p:spPr>
                      <a:xfrm flipV="1">
                        <a:off x="633399" y="6"/>
                        <a:ext cx="5453706" cy="3649643"/>
                      </a:xfrm>
                      <a:prstGeom prst="line">
                        <a:avLst/>
                      </a:prstGeom>
                      <a:noFill/>
                      <a:ln w="3175" cap="flat">
                        <a:solidFill>
                          <a:srgbClr val="186072"/>
                        </a:solidFill>
                        <a:prstDash val="sysDash"/>
                        <a:round/>
                      </a:ln>
                      <a:effectLst/>
                    </p:spPr>
                    <p:txBody>
                      <a:bodyPr wrap="square" lIns="65023" tIns="65023" rIns="65023" bIns="65023" numCol="1" anchor="t">
                        <a:noAutofit/>
                      </a:bodyPr>
                      <a:lstStyle/>
                      <a:p>
                        <a:pPr lvl="0" algn="l" defTabSz="457200">
                          <a:defRPr sz="1600">
                            <a:latin typeface="Helvetica"/>
                            <a:ea typeface="Helvetica"/>
                            <a:cs typeface="Helvetica"/>
                            <a:sym typeface="Helvetica"/>
                          </a:defRPr>
                        </a:pPr>
                        <a:endParaRPr/>
                      </a:p>
                    </p:txBody>
                  </p:sp>
                  <p:sp>
                    <p:nvSpPr>
                      <p:cNvPr id="327" name="Shape 327"/>
                      <p:cNvSpPr/>
                      <p:nvPr/>
                    </p:nvSpPr>
                    <p:spPr>
                      <a:xfrm>
                        <a:off x="6087096" y="-1"/>
                        <a:ext cx="1056354" cy="2259"/>
                      </a:xfrm>
                      <a:prstGeom prst="line">
                        <a:avLst/>
                      </a:prstGeom>
                      <a:noFill/>
                      <a:ln w="12700" cap="flat">
                        <a:solidFill>
                          <a:srgbClr val="186072"/>
                        </a:solidFill>
                        <a:prstDash val="solid"/>
                        <a:round/>
                      </a:ln>
                      <a:effectLst/>
                    </p:spPr>
                    <p:txBody>
                      <a:bodyPr wrap="square" lIns="65023" tIns="65023" rIns="65023" bIns="65023" numCol="1" anchor="t">
                        <a:noAutofit/>
                      </a:bodyPr>
                      <a:lstStyle/>
                      <a:p>
                        <a:pPr lvl="0" algn="l" defTabSz="457200">
                          <a:defRPr sz="1600">
                            <a:latin typeface="Helvetica"/>
                            <a:ea typeface="Helvetica"/>
                            <a:cs typeface="Helvetica"/>
                            <a:sym typeface="Helvetica"/>
                          </a:defRPr>
                        </a:pPr>
                        <a:endParaRPr/>
                      </a:p>
                    </p:txBody>
                  </p:sp>
                  <p:sp>
                    <p:nvSpPr>
                      <p:cNvPr id="328" name="Shape 328"/>
                      <p:cNvSpPr/>
                      <p:nvPr/>
                    </p:nvSpPr>
                    <p:spPr>
                      <a:xfrm flipV="1">
                        <a:off x="211623" y="5"/>
                        <a:ext cx="5875479" cy="3487005"/>
                      </a:xfrm>
                      <a:prstGeom prst="line">
                        <a:avLst/>
                      </a:prstGeom>
                      <a:noFill/>
                      <a:ln w="3175" cap="flat">
                        <a:solidFill>
                          <a:srgbClr val="186072"/>
                        </a:solidFill>
                        <a:prstDash val="sysDash"/>
                        <a:round/>
                      </a:ln>
                      <a:effectLst/>
                    </p:spPr>
                    <p:txBody>
                      <a:bodyPr wrap="square" lIns="65023" tIns="65023" rIns="65023" bIns="65023" numCol="1" anchor="t">
                        <a:noAutofit/>
                      </a:bodyPr>
                      <a:lstStyle/>
                      <a:p>
                        <a:pPr lvl="0" algn="l" defTabSz="457200">
                          <a:defRPr sz="1600">
                            <a:latin typeface="Helvetica"/>
                            <a:ea typeface="Helvetica"/>
                            <a:cs typeface="Helvetica"/>
                            <a:sym typeface="Helvetica"/>
                          </a:defRPr>
                        </a:pPr>
                        <a:endParaRPr/>
                      </a:p>
                    </p:txBody>
                  </p:sp>
                  <p:sp>
                    <p:nvSpPr>
                      <p:cNvPr id="329" name="Shape 329"/>
                      <p:cNvSpPr/>
                      <p:nvPr/>
                    </p:nvSpPr>
                    <p:spPr>
                      <a:xfrm flipV="1">
                        <a:off x="0" y="9322"/>
                        <a:ext cx="6087096" cy="3442663"/>
                      </a:xfrm>
                      <a:prstGeom prst="line">
                        <a:avLst/>
                      </a:prstGeom>
                      <a:noFill/>
                      <a:ln w="3175" cap="flat">
                        <a:solidFill>
                          <a:srgbClr val="186072"/>
                        </a:solidFill>
                        <a:prstDash val="sysDash"/>
                        <a:round/>
                      </a:ln>
                      <a:effectLst/>
                    </p:spPr>
                    <p:txBody>
                      <a:bodyPr wrap="square" lIns="65023" tIns="65023" rIns="65023" bIns="65023" numCol="1" anchor="t">
                        <a:noAutofit/>
                      </a:bodyPr>
                      <a:lstStyle/>
                      <a:p>
                        <a:pPr lvl="0" algn="l" defTabSz="457200">
                          <a:defRPr sz="1600">
                            <a:latin typeface="Helvetica"/>
                            <a:ea typeface="Helvetica"/>
                            <a:cs typeface="Helvetica"/>
                            <a:sym typeface="Helvetica"/>
                          </a:defRPr>
                        </a:pPr>
                        <a:endParaRPr/>
                      </a:p>
                    </p:txBody>
                  </p:sp>
                  <p:sp>
                    <p:nvSpPr>
                      <p:cNvPr id="330" name="Shape 330"/>
                      <p:cNvSpPr/>
                      <p:nvPr/>
                    </p:nvSpPr>
                    <p:spPr>
                      <a:xfrm flipV="1">
                        <a:off x="3569414" y="9319"/>
                        <a:ext cx="2517690" cy="5399118"/>
                      </a:xfrm>
                      <a:prstGeom prst="line">
                        <a:avLst/>
                      </a:prstGeom>
                      <a:noFill/>
                      <a:ln w="3175" cap="flat">
                        <a:solidFill>
                          <a:srgbClr val="186072"/>
                        </a:solidFill>
                        <a:prstDash val="sysDash"/>
                        <a:round/>
                      </a:ln>
                      <a:effectLst/>
                    </p:spPr>
                    <p:txBody>
                      <a:bodyPr wrap="square" lIns="65023" tIns="65023" rIns="65023" bIns="65023" numCol="1" anchor="t">
                        <a:noAutofit/>
                      </a:bodyPr>
                      <a:lstStyle/>
                      <a:p>
                        <a:pPr lvl="0" algn="l" defTabSz="457200">
                          <a:defRPr sz="1600">
                            <a:latin typeface="Helvetica"/>
                            <a:ea typeface="Helvetica"/>
                            <a:cs typeface="Helvetica"/>
                            <a:sym typeface="Helvetica"/>
                          </a:defRPr>
                        </a:pPr>
                        <a:endParaRPr/>
                      </a:p>
                    </p:txBody>
                  </p:sp>
                </p:grpSp>
                <p:sp>
                  <p:nvSpPr>
                    <p:cNvPr id="332" name="Shape 332"/>
                    <p:cNvSpPr/>
                    <p:nvPr/>
                  </p:nvSpPr>
                  <p:spPr>
                    <a:xfrm flipV="1">
                      <a:off x="763228" y="9319"/>
                      <a:ext cx="5323877" cy="3416184"/>
                    </a:xfrm>
                    <a:prstGeom prst="line">
                      <a:avLst/>
                    </a:prstGeom>
                    <a:noFill/>
                    <a:ln w="3175" cap="flat">
                      <a:solidFill>
                        <a:srgbClr val="186072"/>
                      </a:solidFill>
                      <a:prstDash val="sysDash"/>
                      <a:round/>
                    </a:ln>
                    <a:effectLst/>
                  </p:spPr>
                  <p:txBody>
                    <a:bodyPr wrap="square" lIns="65023" tIns="65023" rIns="65023" bIns="65023" numCol="1" anchor="t">
                      <a:noAutofit/>
                    </a:bodyPr>
                    <a:lstStyle/>
                    <a:p>
                      <a:pPr lvl="0" algn="l" defTabSz="457200">
                        <a:defRPr sz="16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endParaRPr/>
                    </a:p>
                  </p:txBody>
                </p:sp>
              </p:grpSp>
              <p:sp>
                <p:nvSpPr>
                  <p:cNvPr id="334" name="Shape 334"/>
                  <p:cNvSpPr/>
                  <p:nvPr/>
                </p:nvSpPr>
                <p:spPr>
                  <a:xfrm>
                    <a:off x="6944900" y="0"/>
                    <a:ext cx="4023998" cy="5654548"/>
                  </a:xfrm>
                  <a:prstGeom prst="rect">
                    <a:avLst/>
                  </a:prstGeom>
                  <a:solidFill>
                    <a:srgbClr val="FFFFFF"/>
                  </a:solidFill>
                  <a:ln w="12700" cap="flat">
                    <a:solidFill>
                      <a:srgbClr val="1A435D"/>
                    </a:solidFill>
                    <a:prstDash val="solid"/>
                    <a:miter lim="8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val="1"/>
                    </a:ext>
                  </a:extLst>
                </p:spPr>
                <p:txBody>
                  <a:bodyPr wrap="square" lIns="65023" tIns="65023" rIns="65023" bIns="65023" numCol="1" anchor="t">
                    <a:spAutoFit/>
                  </a:bodyPr>
                  <a:lstStyle/>
                  <a:p>
                    <a:pPr lvl="0" algn="l" defTabSz="457200">
                      <a:spcBef>
                        <a:spcPts val="1000"/>
                      </a:spcBef>
                      <a:defRPr sz="1800"/>
                    </a:pPr>
                    <a:r>
                      <a:rPr sz="2400" b="1">
                        <a:solidFill>
                          <a:srgbClr val="186072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Member Nodes</a:t>
                    </a:r>
                  </a:p>
                  <a:p>
                    <a:pPr marL="243839" lvl="0" indent="-243839" algn="l" defTabSz="457200">
                      <a:buClr>
                        <a:srgbClr val="186072"/>
                      </a:buClr>
                      <a:buSzPct val="100000"/>
                      <a:buChar char="•"/>
                      <a:defRPr sz="1800"/>
                    </a:pPr>
                    <a:r>
                      <a:rPr sz="2400">
                        <a:solidFill>
                          <a:srgbClr val="186072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diverse institutions</a:t>
                    </a:r>
                  </a:p>
                  <a:p>
                    <a:pPr marL="243839" lvl="0" indent="-243839" algn="l" defTabSz="457200">
                      <a:buClr>
                        <a:srgbClr val="186072"/>
                      </a:buClr>
                      <a:buSzPct val="100000"/>
                      <a:buChar char="•"/>
                      <a:defRPr sz="1800"/>
                    </a:pPr>
                    <a:r>
                      <a:rPr sz="2400">
                        <a:solidFill>
                          <a:srgbClr val="186072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serve local community</a:t>
                    </a:r>
                  </a:p>
                  <a:p>
                    <a:pPr marL="243839" lvl="0" indent="-243839" algn="l" defTabSz="457200">
                      <a:buClr>
                        <a:srgbClr val="186072"/>
                      </a:buClr>
                      <a:buSzPct val="100000"/>
                      <a:buChar char="•"/>
                      <a:defRPr sz="1800"/>
                    </a:pPr>
                    <a:r>
                      <a:rPr sz="2400">
                        <a:solidFill>
                          <a:srgbClr val="186072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provide resources for managing their data</a:t>
                    </a:r>
                  </a:p>
                  <a:p>
                    <a:pPr marL="243839" lvl="0" indent="-243839" algn="l" defTabSz="457200">
                      <a:buClr>
                        <a:srgbClr val="186072"/>
                      </a:buClr>
                      <a:buSzPct val="100000"/>
                      <a:buChar char="•"/>
                      <a:defRPr sz="1800"/>
                    </a:pPr>
                    <a:r>
                      <a:rPr sz="2400">
                        <a:solidFill>
                          <a:srgbClr val="186072"/>
                        </a:solidFill>
                        <a:latin typeface="Calibri"/>
                        <a:ea typeface="Calibri"/>
                        <a:cs typeface="Calibri"/>
                        <a:sym typeface="Calibri"/>
                      </a:rPr>
                      <a:t>retain copies of data</a:t>
                    </a:r>
                  </a:p>
                  <a:p>
                    <a:pPr marL="243839" lvl="0" indent="-243839" algn="l" defTabSz="457200">
                      <a:buClr>
                        <a:srgbClr val="186072"/>
                      </a:buClr>
                      <a:buSzPct val="100000"/>
                      <a:buChar char="•"/>
                      <a:defRPr sz="1800"/>
                    </a:pPr>
                    <a:endParaRPr sz="2400">
                      <a:solidFill>
                        <a:srgbClr val="186072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  <a:p>
                    <a:pPr marL="243839" lvl="0" indent="-243839" algn="l" defTabSz="457200">
                      <a:buClr>
                        <a:srgbClr val="186072"/>
                      </a:buClr>
                      <a:buSzPct val="100000"/>
                      <a:buChar char="•"/>
                      <a:defRPr sz="1800"/>
                    </a:pPr>
                    <a:endParaRPr sz="2400">
                      <a:solidFill>
                        <a:srgbClr val="186072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  <a:p>
                    <a:pPr marL="243839" lvl="0" indent="-243839" algn="l" defTabSz="457200">
                      <a:buClr>
                        <a:srgbClr val="186072"/>
                      </a:buClr>
                      <a:buSzPct val="100000"/>
                      <a:buChar char="•"/>
                      <a:defRPr sz="1800"/>
                    </a:pPr>
                    <a:endParaRPr sz="2400">
                      <a:solidFill>
                        <a:srgbClr val="186072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  <a:p>
                    <a:pPr marL="243839" lvl="0" indent="-243839" algn="l" defTabSz="457200">
                      <a:buClr>
                        <a:srgbClr val="186072"/>
                      </a:buClr>
                      <a:buSzPct val="100000"/>
                      <a:buChar char="•"/>
                      <a:defRPr sz="1800"/>
                    </a:pPr>
                    <a:endParaRPr sz="2400">
                      <a:solidFill>
                        <a:srgbClr val="186072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  <a:p>
                    <a:pPr marL="243839" lvl="0" indent="-243839" algn="l" defTabSz="457200">
                      <a:buClr>
                        <a:srgbClr val="186072"/>
                      </a:buClr>
                      <a:buSzPct val="100000"/>
                      <a:buChar char="•"/>
                      <a:defRPr sz="1800"/>
                    </a:pPr>
                    <a:endParaRPr sz="2400">
                      <a:solidFill>
                        <a:srgbClr val="186072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  <a:p>
                    <a:pPr marL="243839" lvl="0" indent="-243839" algn="l" defTabSz="457200">
                      <a:buClr>
                        <a:srgbClr val="186072"/>
                      </a:buClr>
                      <a:buSzPct val="100000"/>
                      <a:buChar char="•"/>
                      <a:defRPr sz="1800"/>
                    </a:pPr>
                    <a:endParaRPr sz="2400">
                      <a:solidFill>
                        <a:srgbClr val="186072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  <a:p>
                    <a:pPr marL="243839" lvl="0" indent="-243839" algn="l" defTabSz="457200">
                      <a:buClr>
                        <a:srgbClr val="186072"/>
                      </a:buClr>
                      <a:buSzPct val="100000"/>
                      <a:buChar char="•"/>
                      <a:defRPr sz="1800"/>
                    </a:pPr>
                    <a:endParaRPr sz="2400">
                      <a:solidFill>
                        <a:srgbClr val="186072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  <a:p>
                    <a:pPr marL="162559" lvl="0" indent="-162559" algn="l" defTabSz="457200">
                      <a:buClr>
                        <a:srgbClr val="186072"/>
                      </a:buClr>
                      <a:buSzPct val="100000"/>
                      <a:buChar char="•"/>
                      <a:defRPr sz="1800"/>
                    </a:pPr>
                    <a:endParaRPr sz="1600">
                      <a:solidFill>
                        <a:srgbClr val="186072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  <a:p>
                    <a:pPr marL="162559" lvl="0" indent="-162559" algn="l" defTabSz="457200">
                      <a:buClr>
                        <a:srgbClr val="186072"/>
                      </a:buClr>
                      <a:buSzPct val="100000"/>
                      <a:buChar char="•"/>
                      <a:defRPr sz="1800"/>
                    </a:pPr>
                    <a:endParaRPr sz="1600">
                      <a:solidFill>
                        <a:srgbClr val="186072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pic>
              <p:nvPicPr>
                <p:cNvPr id="336" name="image58.jpeg" descr="ORNLDAACLogo.jpg"/>
                <p:cNvPicPr/>
                <p:nvPr/>
              </p:nvPicPr>
              <p:blipFill>
                <a:blip r:embed="rId9">
                  <a:extLst/>
                </a:blip>
                <a:stretch>
                  <a:fillRect/>
                </a:stretch>
              </p:blipFill>
              <p:spPr>
                <a:xfrm>
                  <a:off x="7131662" y="2605405"/>
                  <a:ext cx="409652" cy="455169"/>
                </a:xfrm>
                <a:prstGeom prst="rect">
                  <a:avLst/>
                </a:prstGeom>
                <a:ln w="12700" cap="flat">
                  <a:solidFill>
                    <a:srgbClr val="1A435D"/>
                  </a:solidFill>
                  <a:prstDash val="solid"/>
                  <a:bevel/>
                </a:ln>
                <a:effectLst/>
              </p:spPr>
            </p:pic>
            <p:pic>
              <p:nvPicPr>
                <p:cNvPr id="337" name="image74.jpeg" descr="KNBLogo.jpg"/>
                <p:cNvPicPr/>
                <p:nvPr/>
              </p:nvPicPr>
              <p:blipFill>
                <a:blip r:embed="rId10">
                  <a:extLst/>
                </a:blip>
                <a:stretch>
                  <a:fillRect/>
                </a:stretch>
              </p:blipFill>
              <p:spPr>
                <a:xfrm>
                  <a:off x="10164602" y="3182631"/>
                  <a:ext cx="473377" cy="455169"/>
                </a:xfrm>
                <a:prstGeom prst="rect">
                  <a:avLst/>
                </a:prstGeom>
                <a:ln w="12700" cap="flat">
                  <a:solidFill>
                    <a:srgbClr val="1A435D"/>
                  </a:solidFill>
                  <a:prstDash val="solid"/>
                  <a:bevel/>
                </a:ln>
                <a:effectLst/>
              </p:spPr>
            </p:pic>
            <p:pic>
              <p:nvPicPr>
                <p:cNvPr id="338" name="image59.jpeg" descr="USGSLogo.jpg"/>
                <p:cNvPicPr/>
                <p:nvPr/>
              </p:nvPicPr>
              <p:blipFill>
                <a:blip r:embed="rId11">
                  <a:extLst/>
                </a:blip>
                <a:stretch>
                  <a:fillRect/>
                </a:stretch>
              </p:blipFill>
              <p:spPr>
                <a:xfrm>
                  <a:off x="7131663" y="4310829"/>
                  <a:ext cx="1192544" cy="455169"/>
                </a:xfrm>
                <a:prstGeom prst="rect">
                  <a:avLst/>
                </a:prstGeom>
                <a:ln w="12700" cap="flat">
                  <a:solidFill>
                    <a:srgbClr val="1A435D"/>
                  </a:solidFill>
                  <a:prstDash val="solid"/>
                  <a:bevel/>
                </a:ln>
                <a:effectLst/>
              </p:spPr>
            </p:pic>
            <p:pic>
              <p:nvPicPr>
                <p:cNvPr id="339" name="image60.jpeg" descr="ONEShare.jpg"/>
                <p:cNvPicPr/>
                <p:nvPr/>
              </p:nvPicPr>
              <p:blipFill>
                <a:blip r:embed="rId12">
                  <a:extLst/>
                </a:blip>
                <a:stretch>
                  <a:fillRect/>
                </a:stretch>
              </p:blipFill>
              <p:spPr>
                <a:xfrm>
                  <a:off x="7131663" y="4869251"/>
                  <a:ext cx="2494082" cy="455169"/>
                </a:xfrm>
                <a:prstGeom prst="rect">
                  <a:avLst/>
                </a:prstGeom>
                <a:ln w="12700" cap="flat">
                  <a:solidFill>
                    <a:srgbClr val="1A435D"/>
                  </a:solidFill>
                  <a:prstDash val="solid"/>
                  <a:bevel/>
                </a:ln>
                <a:effectLst/>
              </p:spPr>
            </p:pic>
            <p:pic>
              <p:nvPicPr>
                <p:cNvPr id="340" name="image61.jpeg" descr="SanParksLogo.jpg"/>
                <p:cNvPicPr/>
                <p:nvPr/>
              </p:nvPicPr>
              <p:blipFill>
                <a:blip r:embed="rId13">
                  <a:extLst/>
                </a:blip>
                <a:stretch>
                  <a:fillRect/>
                </a:stretch>
              </p:blipFill>
              <p:spPr>
                <a:xfrm>
                  <a:off x="7694097" y="3752177"/>
                  <a:ext cx="500686" cy="455169"/>
                </a:xfrm>
                <a:prstGeom prst="rect">
                  <a:avLst/>
                </a:prstGeom>
                <a:ln w="12700" cap="flat">
                  <a:solidFill>
                    <a:srgbClr val="1A435D"/>
                  </a:solidFill>
                  <a:prstDash val="solid"/>
                  <a:bevel/>
                </a:ln>
                <a:effectLst/>
              </p:spPr>
            </p:pic>
            <p:pic>
              <p:nvPicPr>
                <p:cNvPr id="341" name="image62.jpg" descr="CornellLab.jpg"/>
                <p:cNvPicPr/>
                <p:nvPr/>
              </p:nvPicPr>
              <p:blipFill>
                <a:blip r:embed="rId14">
                  <a:extLst/>
                </a:blip>
                <a:stretch>
                  <a:fillRect/>
                </a:stretch>
              </p:blipFill>
              <p:spPr>
                <a:xfrm>
                  <a:off x="7641594" y="2605405"/>
                  <a:ext cx="2075041" cy="455169"/>
                </a:xfrm>
                <a:prstGeom prst="rect">
                  <a:avLst/>
                </a:prstGeom>
                <a:ln w="12700" cap="flat">
                  <a:solidFill>
                    <a:srgbClr val="1A435D"/>
                  </a:solidFill>
                  <a:prstDash val="solid"/>
                  <a:bevel/>
                </a:ln>
                <a:effectLst/>
              </p:spPr>
            </p:pic>
            <p:pic>
              <p:nvPicPr>
                <p:cNvPr id="342" name="image63.jpg" descr="Pisco.jpg"/>
                <p:cNvPicPr/>
                <p:nvPr/>
              </p:nvPicPr>
              <p:blipFill>
                <a:blip r:embed="rId15">
                  <a:extLst/>
                </a:blip>
                <a:stretch>
                  <a:fillRect/>
                </a:stretch>
              </p:blipFill>
              <p:spPr>
                <a:xfrm>
                  <a:off x="8285319" y="3752177"/>
                  <a:ext cx="1618376" cy="455169"/>
                </a:xfrm>
                <a:prstGeom prst="rect">
                  <a:avLst/>
                </a:prstGeom>
                <a:ln w="12700" cap="flat">
                  <a:solidFill>
                    <a:srgbClr val="1A435D"/>
                  </a:solidFill>
                  <a:prstDash val="solid"/>
                  <a:bevel/>
                </a:ln>
                <a:effectLst/>
              </p:spPr>
            </p:pic>
            <p:pic>
              <p:nvPicPr>
                <p:cNvPr id="343" name="image64.jpeg" descr="MerrittLogo.jpg"/>
                <p:cNvPicPr/>
                <p:nvPr/>
              </p:nvPicPr>
              <p:blipFill>
                <a:blip r:embed="rId16">
                  <a:extLst/>
                </a:blip>
                <a:stretch>
                  <a:fillRect/>
                </a:stretch>
              </p:blipFill>
              <p:spPr>
                <a:xfrm>
                  <a:off x="7131663" y="3182842"/>
                  <a:ext cx="2931280" cy="455169"/>
                </a:xfrm>
                <a:prstGeom prst="rect">
                  <a:avLst/>
                </a:prstGeom>
                <a:ln w="12700" cap="flat">
                  <a:solidFill>
                    <a:srgbClr val="1A435D"/>
                  </a:solidFill>
                  <a:prstDash val="solid"/>
                  <a:bevel/>
                </a:ln>
                <a:effectLst/>
              </p:spPr>
            </p:pic>
            <p:pic>
              <p:nvPicPr>
                <p:cNvPr id="344" name="image65.jpg" descr="Lter.jpg"/>
                <p:cNvPicPr/>
                <p:nvPr/>
              </p:nvPicPr>
              <p:blipFill>
                <a:blip r:embed="rId17">
                  <a:extLst/>
                </a:blip>
                <a:stretch>
                  <a:fillRect/>
                </a:stretch>
              </p:blipFill>
              <p:spPr>
                <a:xfrm>
                  <a:off x="9950562" y="4310829"/>
                  <a:ext cx="359588" cy="455169"/>
                </a:xfrm>
                <a:prstGeom prst="rect">
                  <a:avLst/>
                </a:prstGeom>
                <a:ln w="12700" cap="flat">
                  <a:solidFill>
                    <a:srgbClr val="1A435D"/>
                  </a:solidFill>
                  <a:prstDash val="solid"/>
                  <a:bevel/>
                </a:ln>
                <a:effectLst/>
              </p:spPr>
            </p:pic>
            <p:pic>
              <p:nvPicPr>
                <p:cNvPr id="345" name="image66.jpg" descr="ESA.jpg"/>
                <p:cNvPicPr/>
                <p:nvPr/>
              </p:nvPicPr>
              <p:blipFill>
                <a:blip r:embed="rId18">
                  <a:extLst/>
                </a:blip>
                <a:stretch>
                  <a:fillRect/>
                </a:stretch>
              </p:blipFill>
              <p:spPr>
                <a:xfrm>
                  <a:off x="9721713" y="4869251"/>
                  <a:ext cx="916266" cy="455169"/>
                </a:xfrm>
                <a:prstGeom prst="rect">
                  <a:avLst/>
                </a:prstGeom>
                <a:ln w="12700" cap="flat">
                  <a:solidFill>
                    <a:srgbClr val="1A435D"/>
                  </a:solidFill>
                  <a:prstDash val="solid"/>
                  <a:bevel/>
                </a:ln>
                <a:effectLst/>
              </p:spPr>
            </p:pic>
          </p:grpSp>
          <p:pic>
            <p:nvPicPr>
              <p:cNvPr id="347" name="image67.png"/>
              <p:cNvPicPr/>
              <p:nvPr/>
            </p:nvPicPr>
            <p:blipFill>
              <a:blip r:embed="rId19">
                <a:extLst/>
              </a:blip>
              <a:stretch>
                <a:fillRect/>
              </a:stretch>
            </p:blipFill>
            <p:spPr>
              <a:xfrm>
                <a:off x="7131662" y="3760614"/>
                <a:ext cx="455169" cy="455169"/>
              </a:xfrm>
              <a:prstGeom prst="rect">
                <a:avLst/>
              </a:prstGeom>
              <a:ln w="12700" cap="flat">
                <a:solidFill>
                  <a:srgbClr val="215968"/>
                </a:solidFill>
                <a:prstDash val="solid"/>
                <a:bevel/>
              </a:ln>
              <a:effectLst/>
            </p:spPr>
          </p:pic>
        </p:grpSp>
        <p:sp>
          <p:nvSpPr>
            <p:cNvPr id="349" name="Shape 349"/>
            <p:cNvSpPr/>
            <p:nvPr/>
          </p:nvSpPr>
          <p:spPr>
            <a:xfrm flipV="1">
              <a:off x="6024268" y="263927"/>
              <a:ext cx="62828" cy="3917277"/>
            </a:xfrm>
            <a:prstGeom prst="line">
              <a:avLst/>
            </a:prstGeom>
            <a:noFill/>
            <a:ln w="3175" cap="flat">
              <a:solidFill>
                <a:srgbClr val="186072"/>
              </a:solidFill>
              <a:prstDash val="sysDash"/>
              <a:round/>
            </a:ln>
            <a:effectLst/>
          </p:spPr>
          <p:txBody>
            <a:bodyPr wrap="square" lIns="65023" tIns="65023" rIns="65023" bIns="65023" numCol="1" anchor="t">
              <a:noAutofit/>
            </a:bodyPr>
            <a:lstStyle/>
            <a:p>
              <a:pPr lvl="0" algn="l" defTabSz="457200">
                <a:defRPr sz="16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sp>
        <p:nvSpPr>
          <p:cNvPr id="351" name="Shape 35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lnSpc>
                <a:spcPts val="4900"/>
              </a:lnSpc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5600">
                <a:solidFill>
                  <a:srgbClr val="1A7385"/>
                </a:solidFill>
                <a:uFill>
                  <a:solidFill>
                    <a:srgbClr val="1A7385"/>
                  </a:solidFill>
                </a:uFill>
              </a:rPr>
              <a:t>DataONE: Infrastructure and Tools</a:t>
            </a:r>
          </a:p>
        </p:txBody>
      </p:sp>
      <p:pic>
        <p:nvPicPr>
          <p:cNvPr id="352" name="image56.png" descr="CN.psd"/>
          <p:cNvPicPr/>
          <p:nvPr/>
        </p:nvPicPr>
        <p:blipFill>
          <a:blip r:embed="rId20">
            <a:extLst/>
          </a:blip>
          <a:stretch>
            <a:fillRect/>
          </a:stretch>
        </p:blipFill>
        <p:spPr>
          <a:xfrm>
            <a:off x="790470" y="3213892"/>
            <a:ext cx="1552861" cy="1552860"/>
          </a:xfrm>
          <a:prstGeom prst="rect">
            <a:avLst/>
          </a:prstGeom>
          <a:ln w="12700">
            <a:miter lim="400000"/>
          </a:ln>
        </p:spPr>
      </p:pic>
      <p:sp>
        <p:nvSpPr>
          <p:cNvPr id="353" name="Shape 353"/>
          <p:cNvSpPr/>
          <p:nvPr/>
        </p:nvSpPr>
        <p:spPr>
          <a:xfrm flipV="1">
            <a:off x="796110" y="2773360"/>
            <a:ext cx="6676649" cy="2823870"/>
          </a:xfrm>
          <a:prstGeom prst="line">
            <a:avLst/>
          </a:prstGeom>
          <a:ln w="3175">
            <a:solidFill>
              <a:srgbClr val="186072"/>
            </a:solidFill>
            <a:prstDash val="sysDash"/>
            <a:round/>
          </a:ln>
        </p:spPr>
        <p:txBody>
          <a:bodyPr lIns="65023" tIns="65023" rIns="65023" bIns="65023"/>
          <a:lstStyle/>
          <a:p>
            <a:pPr lvl="0" algn="l" defTabSz="457200"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354" name="Shape 354"/>
          <p:cNvSpPr/>
          <p:nvPr/>
        </p:nvSpPr>
        <p:spPr>
          <a:xfrm flipV="1">
            <a:off x="1039368" y="2773360"/>
            <a:ext cx="6433391" cy="3322751"/>
          </a:xfrm>
          <a:prstGeom prst="line">
            <a:avLst/>
          </a:prstGeom>
          <a:ln w="3175">
            <a:solidFill>
              <a:srgbClr val="186072"/>
            </a:solidFill>
            <a:prstDash val="sysDash"/>
            <a:round/>
          </a:ln>
        </p:spPr>
        <p:txBody>
          <a:bodyPr lIns="65023" tIns="65023" rIns="65023" bIns="65023"/>
          <a:lstStyle/>
          <a:p>
            <a:pPr lvl="0" algn="l" defTabSz="457200"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pic>
        <p:nvPicPr>
          <p:cNvPr id="355" name="image68.jpeg" descr="DryadLogo.jpg"/>
          <p:cNvPicPr/>
          <p:nvPr/>
        </p:nvPicPr>
        <p:blipFill>
          <a:blip r:embed="rId21">
            <a:extLst/>
          </a:blip>
          <a:stretch>
            <a:fillRect/>
          </a:stretch>
        </p:blipFill>
        <p:spPr>
          <a:xfrm>
            <a:off x="11389683" y="6269029"/>
            <a:ext cx="728270" cy="455169"/>
          </a:xfrm>
          <a:prstGeom prst="rect">
            <a:avLst/>
          </a:prstGeom>
          <a:ln w="12700">
            <a:solidFill>
              <a:srgbClr val="1A435D"/>
            </a:solidFill>
          </a:ln>
        </p:spPr>
      </p:pic>
      <p:pic>
        <p:nvPicPr>
          <p:cNvPr id="356" name="image69.png" descr="USA-NPN_logo.png"/>
          <p:cNvPicPr/>
          <p:nvPr/>
        </p:nvPicPr>
        <p:blipFill>
          <a:blip r:embed="rId22">
            <a:extLst/>
          </a:blip>
          <a:stretch>
            <a:fillRect/>
          </a:stretch>
        </p:blipFill>
        <p:spPr>
          <a:xfrm>
            <a:off x="10362889" y="7940257"/>
            <a:ext cx="1494584" cy="455169"/>
          </a:xfrm>
          <a:prstGeom prst="rect">
            <a:avLst/>
          </a:prstGeom>
          <a:ln w="12700">
            <a:solidFill>
              <a:srgbClr val="1A435D"/>
            </a:solidFill>
          </a:ln>
        </p:spPr>
      </p:pic>
      <p:pic>
        <p:nvPicPr>
          <p:cNvPr id="357" name="image75.jpg" descr="GulfWatch_logo.jpg"/>
          <p:cNvPicPr/>
          <p:nvPr/>
        </p:nvPicPr>
        <p:blipFill>
          <a:blip r:embed="rId23">
            <a:extLst/>
          </a:blip>
          <a:stretch>
            <a:fillRect/>
          </a:stretch>
        </p:blipFill>
        <p:spPr>
          <a:xfrm>
            <a:off x="11199264" y="5108488"/>
            <a:ext cx="496549" cy="455169"/>
          </a:xfrm>
          <a:prstGeom prst="rect">
            <a:avLst/>
          </a:prstGeom>
          <a:ln w="12700">
            <a:solidFill>
              <a:srgbClr val="1A435D"/>
            </a:solidFill>
          </a:ln>
        </p:spPr>
      </p:pic>
      <p:pic>
        <p:nvPicPr>
          <p:cNvPr id="358" name="image70.png" descr="SEADshort.png"/>
          <p:cNvPicPr/>
          <p:nvPr/>
        </p:nvPicPr>
        <p:blipFill>
          <a:blip r:embed="rId24">
            <a:extLst/>
          </a:blip>
          <a:stretch>
            <a:fillRect/>
          </a:stretch>
        </p:blipFill>
        <p:spPr>
          <a:xfrm>
            <a:off x="9804389" y="6817093"/>
            <a:ext cx="1415286" cy="455169"/>
          </a:xfrm>
          <a:prstGeom prst="rect">
            <a:avLst/>
          </a:prstGeom>
          <a:ln w="12700">
            <a:solidFill>
              <a:srgbClr val="1A435D"/>
            </a:solidFill>
          </a:ln>
        </p:spPr>
      </p:pic>
      <p:pic>
        <p:nvPicPr>
          <p:cNvPr id="359" name="image71.jpg" descr="KUBI.jpg"/>
          <p:cNvPicPr/>
          <p:nvPr/>
        </p:nvPicPr>
        <p:blipFill>
          <a:blip r:embed="rId25">
            <a:extLst/>
          </a:blip>
          <a:stretch>
            <a:fillRect/>
          </a:stretch>
        </p:blipFill>
        <p:spPr>
          <a:xfrm>
            <a:off x="8529111" y="7940257"/>
            <a:ext cx="1717616" cy="455169"/>
          </a:xfrm>
          <a:prstGeom prst="rect">
            <a:avLst/>
          </a:prstGeom>
          <a:ln w="12700">
            <a:solidFill>
              <a:srgbClr val="1A435D"/>
            </a:solidFill>
          </a:ln>
        </p:spPr>
      </p:pic>
      <p:pic>
        <p:nvPicPr>
          <p:cNvPr id="360" name="image57.png" descr="MN2.psd"/>
          <p:cNvPicPr/>
          <p:nvPr/>
        </p:nvPicPr>
        <p:blipFill>
          <a:blip r:embed="rId26">
            <a:extLst/>
          </a:blip>
          <a:stretch>
            <a:fillRect/>
          </a:stretch>
        </p:blipFill>
        <p:spPr>
          <a:xfrm>
            <a:off x="2441587" y="3237976"/>
            <a:ext cx="1530445" cy="1530445"/>
          </a:xfrm>
          <a:prstGeom prst="rect">
            <a:avLst/>
          </a:prstGeom>
          <a:ln w="12700">
            <a:miter lim="400000"/>
          </a:ln>
        </p:spPr>
      </p:pic>
      <p:sp>
        <p:nvSpPr>
          <p:cNvPr id="361" name="Shape 361"/>
          <p:cNvSpPr>
            <a:spLocks noGrp="1"/>
          </p:cNvSpPr>
          <p:nvPr>
            <p:ph type="sldNum" sz="quarter" idx="2"/>
          </p:nvPr>
        </p:nvSpPr>
        <p:spPr>
          <a:xfrm>
            <a:off x="12162671" y="9236286"/>
            <a:ext cx="191890" cy="3175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uFillTx/>
              </a:defRPr>
            </a:pPr>
            <a:fld id="{86CB4B4D-7CA3-9044-876B-883B54F8677D}" type="slidenum">
              <a:rPr sz="1600">
                <a:solidFill>
                  <a:srgbClr val="9A9A9A"/>
                </a:solidFill>
                <a:uFill>
                  <a:solidFill>
                    <a:srgbClr val="9A9A9A"/>
                  </a:solidFill>
                </a:uFill>
              </a:rPr>
              <a:t>9</a:t>
            </a:fld>
            <a:endParaRPr sz="1600">
              <a:solidFill>
                <a:srgbClr val="9A9A9A"/>
              </a:solidFill>
              <a:uFill>
                <a:solidFill>
                  <a:srgbClr val="9A9A9A"/>
                </a:solidFill>
              </a:uFill>
            </a:endParaRPr>
          </a:p>
        </p:txBody>
      </p:sp>
      <p:sp>
        <p:nvSpPr>
          <p:cNvPr id="362" name="Shape 362"/>
          <p:cNvSpPr/>
          <p:nvPr/>
        </p:nvSpPr>
        <p:spPr>
          <a:xfrm>
            <a:off x="1728211" y="6136257"/>
            <a:ext cx="259656" cy="2588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93CDDD"/>
          </a:solidFill>
          <a:ln w="25400">
            <a:solidFill>
              <a:srgbClr val="215968"/>
            </a:solidFill>
          </a:ln>
        </p:spPr>
        <p:txBody>
          <a:bodyPr lIns="65023" tIns="65023" rIns="65023" bIns="65023" anchor="ctr"/>
          <a:lstStyle/>
          <a:p>
            <a:pPr lvl="0" defTabSz="457200">
              <a:def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63" name="Shape 363"/>
          <p:cNvSpPr/>
          <p:nvPr/>
        </p:nvSpPr>
        <p:spPr>
          <a:xfrm>
            <a:off x="1375655" y="6213142"/>
            <a:ext cx="259656" cy="2588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93CDDD"/>
          </a:solidFill>
          <a:ln w="25400">
            <a:solidFill>
              <a:srgbClr val="215968"/>
            </a:solidFill>
          </a:ln>
        </p:spPr>
        <p:txBody>
          <a:bodyPr lIns="65023" tIns="65023" rIns="65023" bIns="65023" anchor="ctr"/>
          <a:lstStyle/>
          <a:p>
            <a:pPr lvl="0" defTabSz="457200">
              <a:defRPr sz="2400">
                <a:solidFill>
                  <a:srgbClr val="1FABBB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364" name="Shape 364"/>
          <p:cNvSpPr/>
          <p:nvPr/>
        </p:nvSpPr>
        <p:spPr>
          <a:xfrm>
            <a:off x="1164031" y="6178117"/>
            <a:ext cx="259656" cy="2588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93CDDD"/>
          </a:solidFill>
          <a:ln w="25400">
            <a:solidFill>
              <a:srgbClr val="215968"/>
            </a:solidFill>
          </a:ln>
        </p:spPr>
        <p:txBody>
          <a:bodyPr lIns="65023" tIns="65023" rIns="65023" bIns="65023" anchor="ctr"/>
          <a:lstStyle/>
          <a:p>
            <a:pPr lvl="0" defTabSz="457200">
              <a:defRPr sz="2400">
                <a:solidFill>
                  <a:srgbClr val="1FABBB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pic>
        <p:nvPicPr>
          <p:cNvPr id="365" name="image40.png" descr="toolkit2.psd"/>
          <p:cNvPicPr/>
          <p:nvPr/>
        </p:nvPicPr>
        <p:blipFill>
          <a:blip r:embed="rId27">
            <a:extLst/>
          </a:blip>
          <a:stretch>
            <a:fillRect/>
          </a:stretch>
        </p:blipFill>
        <p:spPr>
          <a:xfrm>
            <a:off x="4046073" y="3237976"/>
            <a:ext cx="1530446" cy="153044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80" name="Group 380"/>
          <p:cNvGrpSpPr/>
          <p:nvPr/>
        </p:nvGrpSpPr>
        <p:grpSpPr>
          <a:xfrm>
            <a:off x="8331336" y="3059975"/>
            <a:ext cx="4023999" cy="5461287"/>
            <a:chOff x="0" y="0"/>
            <a:chExt cx="4023998" cy="5461286"/>
          </a:xfrm>
        </p:grpSpPr>
        <p:sp>
          <p:nvSpPr>
            <p:cNvPr id="366" name="Shape 366"/>
            <p:cNvSpPr/>
            <p:nvPr/>
          </p:nvSpPr>
          <p:spPr>
            <a:xfrm>
              <a:off x="0" y="0"/>
              <a:ext cx="4023999" cy="54513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1A435D"/>
              </a:solidFill>
              <a:prstDash val="solid"/>
              <a:miter lim="8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65023" tIns="65023" rIns="65023" bIns="65023" numCol="1" anchor="t">
              <a:spAutoFit/>
            </a:bodyPr>
            <a:lstStyle/>
            <a:p>
              <a:pPr lvl="0" algn="l" defTabSz="457200">
                <a:spcBef>
                  <a:spcPts val="1000"/>
                </a:spcBef>
                <a:defRPr sz="1800"/>
              </a:pPr>
              <a:r>
                <a:rPr sz="2400" b="1">
                  <a:solidFill>
                    <a:srgbClr val="186072"/>
                  </a:solidFill>
                  <a:latin typeface="Calibri"/>
                  <a:ea typeface="Calibri"/>
                  <a:cs typeface="Calibri"/>
                  <a:sym typeface="Calibri"/>
                </a:rPr>
                <a:t>Investigator Toolkit</a:t>
              </a:r>
            </a:p>
            <a:p>
              <a:pPr marL="162559" lvl="0" indent="-162559" algn="l" defTabSz="457200">
                <a:buClr>
                  <a:srgbClr val="186072"/>
                </a:buClr>
                <a:buSzPct val="100000"/>
                <a:buChar char="•"/>
                <a:defRPr sz="1800"/>
              </a:pPr>
              <a:endParaRPr sz="1600">
                <a:solidFill>
                  <a:srgbClr val="186072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162559" lvl="0" indent="-162559" algn="l" defTabSz="457200">
                <a:buClr>
                  <a:srgbClr val="186072"/>
                </a:buClr>
                <a:buSzPct val="100000"/>
                <a:buChar char="•"/>
                <a:defRPr sz="1800"/>
              </a:pPr>
              <a:endParaRPr sz="1600">
                <a:solidFill>
                  <a:srgbClr val="186072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223519" lvl="0" indent="-223519" algn="l" defTabSz="457200">
                <a:buClr>
                  <a:srgbClr val="186072"/>
                </a:buClr>
                <a:buSzPct val="100000"/>
                <a:buChar char="•"/>
                <a:defRPr sz="1800"/>
              </a:pPr>
              <a:endParaRPr sz="2200">
                <a:solidFill>
                  <a:srgbClr val="186072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223519" lvl="0" indent="-223519" algn="l" defTabSz="457200">
                <a:buClr>
                  <a:srgbClr val="186072"/>
                </a:buClr>
                <a:buSzPct val="100000"/>
                <a:buChar char="•"/>
                <a:defRPr sz="1800"/>
              </a:pPr>
              <a:endParaRPr sz="2200">
                <a:solidFill>
                  <a:srgbClr val="186072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223519" lvl="0" indent="-223519" algn="l" defTabSz="457200">
                <a:buClr>
                  <a:srgbClr val="186072"/>
                </a:buClr>
                <a:buSzPct val="100000"/>
                <a:buChar char="•"/>
                <a:defRPr sz="1800"/>
              </a:pPr>
              <a:endParaRPr sz="2200">
                <a:solidFill>
                  <a:srgbClr val="186072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223519" lvl="0" indent="-223519" algn="l" defTabSz="457200">
                <a:buClr>
                  <a:srgbClr val="186072"/>
                </a:buClr>
                <a:buSzPct val="100000"/>
                <a:buChar char="•"/>
                <a:defRPr sz="1800"/>
              </a:pPr>
              <a:endParaRPr sz="2200">
                <a:solidFill>
                  <a:srgbClr val="186072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223519" lvl="0" indent="-223519" algn="l" defTabSz="457200">
                <a:buClr>
                  <a:srgbClr val="186072"/>
                </a:buClr>
                <a:buSzPct val="100000"/>
                <a:buChar char="•"/>
                <a:defRPr sz="1800"/>
              </a:pPr>
              <a:endParaRPr sz="2200">
                <a:solidFill>
                  <a:srgbClr val="186072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223519" lvl="0" indent="-223519" algn="l" defTabSz="457200">
                <a:buClr>
                  <a:srgbClr val="186072"/>
                </a:buClr>
                <a:buSzPct val="100000"/>
                <a:buChar char="•"/>
                <a:defRPr sz="1800"/>
              </a:pPr>
              <a:endParaRPr sz="2200">
                <a:solidFill>
                  <a:srgbClr val="186072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223519" lvl="0" indent="-223519" algn="l" defTabSz="457200">
                <a:buClr>
                  <a:srgbClr val="186072"/>
                </a:buClr>
                <a:buSzPct val="100000"/>
                <a:buChar char="•"/>
                <a:defRPr sz="1800"/>
              </a:pPr>
              <a:endParaRPr sz="2200">
                <a:solidFill>
                  <a:srgbClr val="186072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223519" lvl="0" indent="-223519" algn="l" defTabSz="457200">
                <a:buClr>
                  <a:srgbClr val="186072"/>
                </a:buClr>
                <a:buSzPct val="100000"/>
                <a:buChar char="•"/>
                <a:defRPr sz="1800"/>
              </a:pPr>
              <a:endParaRPr sz="2200">
                <a:solidFill>
                  <a:srgbClr val="186072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223519" lvl="0" indent="-223519" algn="l" defTabSz="457200">
                <a:buClr>
                  <a:srgbClr val="186072"/>
                </a:buClr>
                <a:buSzPct val="100000"/>
                <a:buChar char="•"/>
                <a:defRPr sz="1800"/>
              </a:pPr>
              <a:endParaRPr sz="2200">
                <a:solidFill>
                  <a:srgbClr val="186072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223519" lvl="0" indent="-223519" algn="l" defTabSz="457200">
                <a:buClr>
                  <a:srgbClr val="186072"/>
                </a:buClr>
                <a:buSzPct val="100000"/>
                <a:buChar char="•"/>
                <a:defRPr sz="1800"/>
              </a:pPr>
              <a:endParaRPr sz="2200">
                <a:solidFill>
                  <a:srgbClr val="186072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223519" lvl="0" indent="-223519" algn="l" defTabSz="457200">
                <a:buClr>
                  <a:srgbClr val="186072"/>
                </a:buClr>
                <a:buSzPct val="100000"/>
                <a:buChar char="•"/>
                <a:defRPr sz="1800"/>
              </a:pPr>
              <a:endParaRPr sz="2200">
                <a:solidFill>
                  <a:srgbClr val="186072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223519" lvl="0" indent="-223519" algn="l" defTabSz="457200">
                <a:buClr>
                  <a:srgbClr val="186072"/>
                </a:buClr>
                <a:buSzPct val="100000"/>
                <a:buChar char="•"/>
                <a:defRPr sz="1800"/>
              </a:pPr>
              <a:endParaRPr sz="2200">
                <a:solidFill>
                  <a:srgbClr val="18607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367" name="image76.png" descr="DataUpLogo.tif"/>
            <p:cNvPicPr/>
            <p:nvPr/>
          </p:nvPicPr>
          <p:blipFill>
            <a:blip r:embed="rId28">
              <a:extLst/>
            </a:blip>
            <a:stretch>
              <a:fillRect/>
            </a:stretch>
          </p:blipFill>
          <p:spPr>
            <a:xfrm>
              <a:off x="176096" y="3488368"/>
              <a:ext cx="3283521" cy="57221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68" name="image77.jpg" descr="vistrails.jpg"/>
            <p:cNvPicPr/>
            <p:nvPr/>
          </p:nvPicPr>
          <p:blipFill>
            <a:blip r:embed="rId29">
              <a:extLst/>
            </a:blip>
            <a:stretch>
              <a:fillRect/>
            </a:stretch>
          </p:blipFill>
          <p:spPr>
            <a:xfrm>
              <a:off x="3095879" y="4877464"/>
              <a:ext cx="583951" cy="57221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371" name="Group 371"/>
            <p:cNvGrpSpPr/>
            <p:nvPr/>
          </p:nvGrpSpPr>
          <p:grpSpPr>
            <a:xfrm>
              <a:off x="2196238" y="2791691"/>
              <a:ext cx="1550906" cy="572212"/>
              <a:chOff x="0" y="0"/>
              <a:chExt cx="1550905" cy="572211"/>
            </a:xfrm>
          </p:grpSpPr>
          <p:pic>
            <p:nvPicPr>
              <p:cNvPr id="369" name="image78.png" descr="rlogo_trans.png"/>
              <p:cNvPicPr/>
              <p:nvPr/>
            </p:nvPicPr>
            <p:blipFill>
              <a:blip r:embed="rId30">
                <a:extLst/>
              </a:blip>
              <a:stretch>
                <a:fillRect/>
              </a:stretch>
            </p:blipFill>
            <p:spPr>
              <a:xfrm>
                <a:off x="876302" y="-1"/>
                <a:ext cx="674604" cy="48943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70" name="image79.png" descr="ONEShareLogoTRANS.tif"/>
              <p:cNvPicPr/>
              <p:nvPr/>
            </p:nvPicPr>
            <p:blipFill>
              <a:blip r:embed="rId31">
                <a:extLst/>
              </a:blip>
              <a:stretch>
                <a:fillRect/>
              </a:stretch>
            </p:blipFill>
            <p:spPr>
              <a:xfrm>
                <a:off x="0" y="5496"/>
                <a:ext cx="888405" cy="56671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372" name="image80.png" descr="ONEMercuryLogo.tif"/>
            <p:cNvPicPr/>
            <p:nvPr/>
          </p:nvPicPr>
          <p:blipFill>
            <a:blip r:embed="rId32">
              <a:extLst/>
            </a:blip>
            <a:stretch>
              <a:fillRect/>
            </a:stretch>
          </p:blipFill>
          <p:spPr>
            <a:xfrm>
              <a:off x="176096" y="4889075"/>
              <a:ext cx="2756537" cy="57221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73" name="image81.png" descr="DMP_Tool_noTagline.tif"/>
            <p:cNvPicPr/>
            <p:nvPr/>
          </p:nvPicPr>
          <p:blipFill>
            <a:blip r:embed="rId33">
              <a:extLst/>
            </a:blip>
            <a:stretch>
              <a:fillRect/>
            </a:stretch>
          </p:blipFill>
          <p:spPr>
            <a:xfrm>
              <a:off x="176096" y="4188720"/>
              <a:ext cx="2795284" cy="57221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74" name="image82.png" descr="ONEDRIVE.tif"/>
            <p:cNvPicPr/>
            <p:nvPr/>
          </p:nvPicPr>
          <p:blipFill>
            <a:blip r:embed="rId34">
              <a:extLst/>
            </a:blip>
            <a:stretch>
              <a:fillRect/>
            </a:stretch>
          </p:blipFill>
          <p:spPr>
            <a:xfrm>
              <a:off x="176096" y="2087664"/>
              <a:ext cx="2111693" cy="57221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75" name="image83.png"/>
            <p:cNvPicPr/>
            <p:nvPr/>
          </p:nvPicPr>
          <p:blipFill>
            <a:blip r:embed="rId35">
              <a:extLst/>
            </a:blip>
            <a:stretch>
              <a:fillRect/>
            </a:stretch>
          </p:blipFill>
          <p:spPr>
            <a:xfrm>
              <a:off x="176096" y="686960"/>
              <a:ext cx="3711528" cy="57221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76" name="image84.png" descr="kepler_trans.png"/>
            <p:cNvPicPr/>
            <p:nvPr/>
          </p:nvPicPr>
          <p:blipFill>
            <a:blip r:embed="rId36">
              <a:extLst/>
            </a:blip>
            <a:stretch>
              <a:fillRect/>
            </a:stretch>
          </p:blipFill>
          <p:spPr>
            <a:xfrm>
              <a:off x="880716" y="2791691"/>
              <a:ext cx="1223259" cy="57221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77" name="image85.png" descr="morpho.tif"/>
            <p:cNvPicPr/>
            <p:nvPr/>
          </p:nvPicPr>
          <p:blipFill>
            <a:blip r:embed="rId37">
              <a:extLst/>
            </a:blip>
            <a:stretch>
              <a:fillRect/>
            </a:stretch>
          </p:blipFill>
          <p:spPr>
            <a:xfrm>
              <a:off x="176096" y="2791691"/>
              <a:ext cx="628340" cy="57221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78" name="image86.png" descr="python.tif"/>
            <p:cNvPicPr/>
            <p:nvPr/>
          </p:nvPicPr>
          <p:blipFill>
            <a:blip r:embed="rId38">
              <a:extLst/>
            </a:blip>
            <a:stretch>
              <a:fillRect/>
            </a:stretch>
          </p:blipFill>
          <p:spPr>
            <a:xfrm>
              <a:off x="787215" y="1430599"/>
              <a:ext cx="1960446" cy="57221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79" name="image87.png" descr="java.tif"/>
            <p:cNvPicPr/>
            <p:nvPr/>
          </p:nvPicPr>
          <p:blipFill>
            <a:blip r:embed="rId39">
              <a:extLst/>
            </a:blip>
            <a:stretch>
              <a:fillRect/>
            </a:stretch>
          </p:blipFill>
          <p:spPr>
            <a:xfrm>
              <a:off x="176096" y="1387312"/>
              <a:ext cx="312088" cy="57221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381" name="image88.png" descr="zotero_trans.png"/>
          <p:cNvPicPr/>
          <p:nvPr/>
        </p:nvPicPr>
        <p:blipFill>
          <a:blip r:embed="rId40">
            <a:extLst/>
          </a:blip>
          <a:stretch>
            <a:fillRect/>
          </a:stretch>
        </p:blipFill>
        <p:spPr>
          <a:xfrm>
            <a:off x="10670903" y="5211511"/>
            <a:ext cx="1545288" cy="360675"/>
          </a:xfrm>
          <a:prstGeom prst="rect">
            <a:avLst/>
          </a:prstGeom>
          <a:ln w="12700">
            <a:miter lim="400000"/>
          </a:ln>
        </p:spPr>
      </p:pic>
      <p:pic>
        <p:nvPicPr>
          <p:cNvPr id="382" name="image89.png" descr="mendeley2.tif"/>
          <p:cNvPicPr/>
          <p:nvPr/>
        </p:nvPicPr>
        <p:blipFill>
          <a:blip r:embed="rId41">
            <a:extLst/>
          </a:blip>
          <a:stretch>
            <a:fillRect/>
          </a:stretch>
        </p:blipFill>
        <p:spPr>
          <a:xfrm>
            <a:off x="11410792" y="4499959"/>
            <a:ext cx="631584" cy="50037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1071</Words>
  <Application>Microsoft Macintosh PowerPoint</Application>
  <PresentationFormat>Custom</PresentationFormat>
  <Paragraphs>345</Paragraphs>
  <Slides>32</Slides>
  <Notes>5</Notes>
  <HiddenSlides>7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3" baseType="lpstr">
      <vt:lpstr>White</vt:lpstr>
      <vt:lpstr> A global federation of interoperable data repositories</vt:lpstr>
      <vt:lpstr>Diverse data and standards</vt:lpstr>
      <vt:lpstr>Diverse institutions</vt:lpstr>
      <vt:lpstr>Diverse software</vt:lpstr>
      <vt:lpstr>The DataONE Vision and Approach</vt:lpstr>
      <vt:lpstr>Working with our Community</vt:lpstr>
      <vt:lpstr>DataONE: Cyberinfrastructure</vt:lpstr>
      <vt:lpstr>DataONE: Cyberinfrastructure</vt:lpstr>
      <vt:lpstr>DataONE: Infrastructure and Tools</vt:lpstr>
      <vt:lpstr>25 DataONE Repository Members</vt:lpstr>
      <vt:lpstr>Creating Interoperability</vt:lpstr>
      <vt:lpstr>Service API as glue</vt:lpstr>
      <vt:lpstr>Member Nodes</vt:lpstr>
      <vt:lpstr>Citation and usage tracking</vt:lpstr>
      <vt:lpstr>PowerPoint Presentation</vt:lpstr>
      <vt:lpstr>Data discovery</vt:lpstr>
      <vt:lpstr>Provenance: time travel in DataONE</vt:lpstr>
      <vt:lpstr>Provenance at-a-glance</vt:lpstr>
      <vt:lpstr>New objects, ProvONE trace</vt:lpstr>
      <vt:lpstr>Provenance: Data derivation </vt:lpstr>
      <vt:lpstr>Provenance: Code execution</vt:lpstr>
      <vt:lpstr>PowerPoint Presentation</vt:lpstr>
      <vt:lpstr>The science lifecycle</vt:lpstr>
      <vt:lpstr>Resources</vt:lpstr>
      <vt:lpstr>DataONE Team and Sponsors </vt:lpstr>
      <vt:lpstr>Extra slides for the curious</vt:lpstr>
      <vt:lpstr>Data Package: Metadata</vt:lpstr>
      <vt:lpstr>Data Package: Data</vt:lpstr>
      <vt:lpstr>Data Package: Description</vt:lpstr>
      <vt:lpstr>Data Provenance</vt:lpstr>
      <vt:lpstr>Data Semantics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A global federation of interoperable data repositories</dc:title>
  <cp:lastModifiedBy>Matthew Jones</cp:lastModifiedBy>
  <cp:revision>1</cp:revision>
  <dcterms:modified xsi:type="dcterms:W3CDTF">2015-03-08T12:15:41Z</dcterms:modified>
</cp:coreProperties>
</file>